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handoutMasterIdLst>
    <p:handoutMasterId r:id="rId13"/>
  </p:handoutMasterIdLst>
  <p:sldIdLst>
    <p:sldId id="258" r:id="rId2"/>
    <p:sldId id="291" r:id="rId3"/>
    <p:sldId id="282" r:id="rId4"/>
    <p:sldId id="283" r:id="rId5"/>
    <p:sldId id="284" r:id="rId6"/>
    <p:sldId id="294" r:id="rId7"/>
    <p:sldId id="293" r:id="rId8"/>
    <p:sldId id="288" r:id="rId9"/>
    <p:sldId id="292" r:id="rId10"/>
    <p:sldId id="271" r:id="rId11"/>
  </p:sldIdLst>
  <p:sldSz cx="9144000" cy="6858000" type="screen4x3"/>
  <p:notesSz cx="6819900" cy="9931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Hemsley Chris (Energy Markets and Networks)" initials="CH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F81BD"/>
    <a:srgbClr val="CCECFF"/>
    <a:srgbClr val="385D8A"/>
    <a:srgbClr val="007FD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20380" autoAdjust="0"/>
    <p:restoredTop sz="69801" autoAdjust="0"/>
  </p:normalViewPr>
  <p:slideViewPr>
    <p:cSldViewPr>
      <p:cViewPr varScale="1">
        <p:scale>
          <a:sx n="74" d="100"/>
          <a:sy n="74" d="100"/>
        </p:scale>
        <p:origin x="-1962" y="-84"/>
      </p:cViewPr>
      <p:guideLst>
        <p:guide orient="horz" pos="2160"/>
        <p:guide pos="2880"/>
      </p:guideLst>
    </p:cSldViewPr>
  </p:slideViewPr>
  <p:notesTextViewPr>
    <p:cViewPr>
      <p:scale>
        <a:sx n="75" d="100"/>
        <a:sy n="75" d="100"/>
      </p:scale>
      <p:origin x="0" y="0"/>
    </p:cViewPr>
  </p:notesTextViewPr>
  <p:notesViewPr>
    <p:cSldViewPr>
      <p:cViewPr varScale="1">
        <p:scale>
          <a:sx n="74" d="100"/>
          <a:sy n="74" d="100"/>
        </p:scale>
        <p:origin x="-3438" y="-114"/>
      </p:cViewPr>
      <p:guideLst>
        <p:guide orient="horz" pos="3128"/>
        <p:guide pos="2148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commentAuthors" Target="commentAuthor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3">
  <dgm:title val=""/>
  <dgm:desc val=""/>
  <dgm:catLst>
    <dgm:cat type="accent2" pri="11300"/>
  </dgm:catLst>
  <dgm:styleLbl name="node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shade val="80000"/>
      </a:schemeClr>
      <a:schemeClr val="accent2">
        <a:tint val="7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/>
    <dgm:txEffectClrLst/>
  </dgm:styleLbl>
  <dgm:styleLbl name="ln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9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8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48BAD4E-6FEA-4BD2-9860-893B657D009F}" type="doc">
      <dgm:prSet loTypeId="urn:microsoft.com/office/officeart/2005/8/layout/process1" loCatId="process" qsTypeId="urn:microsoft.com/office/officeart/2005/8/quickstyle/simple1" qsCatId="simple" csTypeId="urn:microsoft.com/office/officeart/2005/8/colors/accent2_3" csCatId="accent2" phldr="1"/>
      <dgm:spPr/>
    </dgm:pt>
    <dgm:pt modelId="{71FD81C9-8552-4F62-BAF7-2CE23267FCBA}">
      <dgm:prSet phldrT="[Text]"/>
      <dgm:spPr/>
      <dgm:t>
        <a:bodyPr/>
        <a:lstStyle/>
        <a:p>
          <a:r>
            <a:rPr lang="en-GB" dirty="0" smtClean="0"/>
            <a:t>Phase 0</a:t>
          </a:r>
          <a:endParaRPr lang="en-GB" dirty="0"/>
        </a:p>
      </dgm:t>
    </dgm:pt>
    <dgm:pt modelId="{2C26EA96-6E6D-4D11-837A-43C698598259}" type="parTrans" cxnId="{949D8D29-56D7-4F37-8B17-62BCC96FEA74}">
      <dgm:prSet/>
      <dgm:spPr/>
      <dgm:t>
        <a:bodyPr/>
        <a:lstStyle/>
        <a:p>
          <a:endParaRPr lang="en-GB"/>
        </a:p>
      </dgm:t>
    </dgm:pt>
    <dgm:pt modelId="{22596F53-9B5F-4F14-8FDF-A7C27A7FE855}" type="sibTrans" cxnId="{949D8D29-56D7-4F37-8B17-62BCC96FEA74}">
      <dgm:prSet/>
      <dgm:spPr/>
      <dgm:t>
        <a:bodyPr/>
        <a:lstStyle/>
        <a:p>
          <a:endParaRPr lang="en-GB"/>
        </a:p>
      </dgm:t>
    </dgm:pt>
    <dgm:pt modelId="{53F25E0A-9F92-4360-8737-710B7A8A9B94}">
      <dgm:prSet phldrT="[Text]"/>
      <dgm:spPr/>
      <dgm:t>
        <a:bodyPr/>
        <a:lstStyle/>
        <a:p>
          <a:r>
            <a:rPr lang="en-GB" dirty="0" smtClean="0"/>
            <a:t>Phase 1</a:t>
          </a:r>
        </a:p>
      </dgm:t>
    </dgm:pt>
    <dgm:pt modelId="{D1AAEBAA-55E6-413D-97C1-DAA2E04E940D}" type="parTrans" cxnId="{009D8701-984F-41A3-ADE3-A385E6AA8ECC}">
      <dgm:prSet/>
      <dgm:spPr/>
      <dgm:t>
        <a:bodyPr/>
        <a:lstStyle/>
        <a:p>
          <a:endParaRPr lang="en-GB"/>
        </a:p>
      </dgm:t>
    </dgm:pt>
    <dgm:pt modelId="{0BC9DFB1-DA8D-4712-92BC-11C318D31A2C}" type="sibTrans" cxnId="{009D8701-984F-41A3-ADE3-A385E6AA8ECC}">
      <dgm:prSet/>
      <dgm:spPr/>
      <dgm:t>
        <a:bodyPr/>
        <a:lstStyle/>
        <a:p>
          <a:endParaRPr lang="en-GB"/>
        </a:p>
      </dgm:t>
    </dgm:pt>
    <dgm:pt modelId="{595CB650-E944-4BF2-AD9B-8E4468C05F82}">
      <dgm:prSet phldrT="[Text]"/>
      <dgm:spPr/>
      <dgm:t>
        <a:bodyPr/>
        <a:lstStyle/>
        <a:p>
          <a:r>
            <a:rPr lang="en-GB" dirty="0" smtClean="0"/>
            <a:t>Phase 2</a:t>
          </a:r>
          <a:endParaRPr lang="en-GB" dirty="0"/>
        </a:p>
      </dgm:t>
    </dgm:pt>
    <dgm:pt modelId="{1E14BD25-5300-40B7-8C3F-38C66FC2664D}" type="parTrans" cxnId="{021832A5-0BF4-4C77-A71C-C8588ECC408A}">
      <dgm:prSet/>
      <dgm:spPr/>
      <dgm:t>
        <a:bodyPr/>
        <a:lstStyle/>
        <a:p>
          <a:endParaRPr lang="en-GB"/>
        </a:p>
      </dgm:t>
    </dgm:pt>
    <dgm:pt modelId="{C871173B-E400-4861-B7C3-8D51DB4E4491}" type="sibTrans" cxnId="{021832A5-0BF4-4C77-A71C-C8588ECC408A}">
      <dgm:prSet/>
      <dgm:spPr/>
      <dgm:t>
        <a:bodyPr/>
        <a:lstStyle/>
        <a:p>
          <a:endParaRPr lang="en-GB"/>
        </a:p>
      </dgm:t>
    </dgm:pt>
    <dgm:pt modelId="{7F49C009-1BA2-47C7-B538-8A3E3A725216}">
      <dgm:prSet phldrT="[Text]"/>
      <dgm:spPr/>
      <dgm:t>
        <a:bodyPr/>
        <a:lstStyle/>
        <a:p>
          <a:r>
            <a:rPr lang="en-GB" dirty="0" smtClean="0"/>
            <a:t>Policy Framework Established</a:t>
          </a:r>
          <a:endParaRPr lang="en-GB" dirty="0"/>
        </a:p>
      </dgm:t>
    </dgm:pt>
    <dgm:pt modelId="{29EA2E9F-CCB8-4FE5-A1BA-0F6AD62BA83C}" type="parTrans" cxnId="{5E5DB016-2D26-4FAE-8D55-4585CC39FAD9}">
      <dgm:prSet/>
      <dgm:spPr/>
      <dgm:t>
        <a:bodyPr/>
        <a:lstStyle/>
        <a:p>
          <a:endParaRPr lang="en-GB"/>
        </a:p>
      </dgm:t>
    </dgm:pt>
    <dgm:pt modelId="{273D77E6-0C0B-4ABA-96D2-68803B62F53F}" type="sibTrans" cxnId="{5E5DB016-2D26-4FAE-8D55-4585CC39FAD9}">
      <dgm:prSet/>
      <dgm:spPr/>
      <dgm:t>
        <a:bodyPr/>
        <a:lstStyle/>
        <a:p>
          <a:endParaRPr lang="en-GB"/>
        </a:p>
      </dgm:t>
    </dgm:pt>
    <dgm:pt modelId="{7B379C26-C3CD-41A8-B15F-FEFD7341FAB8}">
      <dgm:prSet phldrT="[Text]"/>
      <dgm:spPr/>
      <dgm:t>
        <a:bodyPr/>
        <a:lstStyle/>
        <a:p>
          <a:r>
            <a:rPr lang="en-GB" dirty="0" smtClean="0"/>
            <a:t>Legislation Takes Effect</a:t>
          </a:r>
          <a:endParaRPr lang="en-GB" dirty="0"/>
        </a:p>
      </dgm:t>
    </dgm:pt>
    <dgm:pt modelId="{0B6B9B16-955E-47F0-B3B2-3A8C20F0A3D9}" type="parTrans" cxnId="{3C8FAB42-CF29-42C4-A430-144F85C3A582}">
      <dgm:prSet/>
      <dgm:spPr/>
      <dgm:t>
        <a:bodyPr/>
        <a:lstStyle/>
        <a:p>
          <a:endParaRPr lang="en-GB"/>
        </a:p>
      </dgm:t>
    </dgm:pt>
    <dgm:pt modelId="{70A03C94-172B-4F06-9AE5-1380CC761352}" type="sibTrans" cxnId="{3C8FAB42-CF29-42C4-A430-144F85C3A582}">
      <dgm:prSet/>
      <dgm:spPr/>
      <dgm:t>
        <a:bodyPr/>
        <a:lstStyle/>
        <a:p>
          <a:endParaRPr lang="en-GB"/>
        </a:p>
      </dgm:t>
    </dgm:pt>
    <dgm:pt modelId="{44E845E9-FD0A-460D-9A11-6D977081D80A}">
      <dgm:prSet phldrT="[Text]"/>
      <dgm:spPr/>
      <dgm:t>
        <a:bodyPr/>
        <a:lstStyle/>
        <a:p>
          <a:r>
            <a:rPr lang="en-GB" dirty="0" smtClean="0"/>
            <a:t>Stakeholders Prepare for Go-Live</a:t>
          </a:r>
          <a:endParaRPr lang="en-GB" dirty="0"/>
        </a:p>
      </dgm:t>
    </dgm:pt>
    <dgm:pt modelId="{E9487429-1033-4EAA-933A-9E7EF0276CAD}" type="parTrans" cxnId="{621473BC-603D-482C-9855-7F8386095668}">
      <dgm:prSet/>
      <dgm:spPr/>
      <dgm:t>
        <a:bodyPr/>
        <a:lstStyle/>
        <a:p>
          <a:endParaRPr lang="en-GB"/>
        </a:p>
      </dgm:t>
    </dgm:pt>
    <dgm:pt modelId="{821178B4-3F6F-40F6-A4E1-D9003608F273}" type="sibTrans" cxnId="{621473BC-603D-482C-9855-7F8386095668}">
      <dgm:prSet/>
      <dgm:spPr/>
      <dgm:t>
        <a:bodyPr/>
        <a:lstStyle/>
        <a:p>
          <a:endParaRPr lang="en-GB"/>
        </a:p>
      </dgm:t>
    </dgm:pt>
    <dgm:pt modelId="{FF4A2224-F740-4570-9D0A-8B430B14BC8D}">
      <dgm:prSet phldrT="[Text]"/>
      <dgm:spPr/>
      <dgm:t>
        <a:bodyPr/>
        <a:lstStyle/>
        <a:p>
          <a:r>
            <a:rPr lang="en-GB" dirty="0" smtClean="0"/>
            <a:t>Allocation Process</a:t>
          </a:r>
        </a:p>
      </dgm:t>
    </dgm:pt>
    <dgm:pt modelId="{F064FB72-074C-4C19-A94B-10055E28BC48}" type="parTrans" cxnId="{1CA0038E-68BD-4CB2-AFCA-48BE203EF73B}">
      <dgm:prSet/>
      <dgm:spPr/>
      <dgm:t>
        <a:bodyPr/>
        <a:lstStyle/>
        <a:p>
          <a:endParaRPr lang="en-GB"/>
        </a:p>
      </dgm:t>
    </dgm:pt>
    <dgm:pt modelId="{738153A8-0CF9-4001-965A-960EEB7FA324}" type="sibTrans" cxnId="{1CA0038E-68BD-4CB2-AFCA-48BE203EF73B}">
      <dgm:prSet/>
      <dgm:spPr/>
      <dgm:t>
        <a:bodyPr/>
        <a:lstStyle/>
        <a:p>
          <a:endParaRPr lang="en-GB"/>
        </a:p>
      </dgm:t>
    </dgm:pt>
    <dgm:pt modelId="{50F1C680-BA65-4392-86E9-1E9B7858F35D}">
      <dgm:prSet phldrT="[Text]"/>
      <dgm:spPr/>
      <dgm:t>
        <a:bodyPr/>
        <a:lstStyle/>
        <a:p>
          <a:r>
            <a:rPr lang="en-GB" dirty="0" smtClean="0"/>
            <a:t>Application, assessment and </a:t>
          </a:r>
          <a:r>
            <a:rPr lang="en-GB" dirty="0" err="1" smtClean="0"/>
            <a:t>CfD</a:t>
          </a:r>
          <a:r>
            <a:rPr lang="en-GB" dirty="0" smtClean="0"/>
            <a:t> contract award</a:t>
          </a:r>
        </a:p>
      </dgm:t>
    </dgm:pt>
    <dgm:pt modelId="{0E45E37F-D8A7-4F6D-91FB-7412020854FA}" type="parTrans" cxnId="{813B808C-AE02-4968-9EAC-827E93DF95F5}">
      <dgm:prSet/>
      <dgm:spPr/>
      <dgm:t>
        <a:bodyPr/>
        <a:lstStyle/>
        <a:p>
          <a:endParaRPr lang="en-GB"/>
        </a:p>
      </dgm:t>
    </dgm:pt>
    <dgm:pt modelId="{8CAB7DEB-CD96-4012-865A-D8470EEB8537}" type="sibTrans" cxnId="{813B808C-AE02-4968-9EAC-827E93DF95F5}">
      <dgm:prSet/>
      <dgm:spPr/>
      <dgm:t>
        <a:bodyPr/>
        <a:lstStyle/>
        <a:p>
          <a:endParaRPr lang="en-GB"/>
        </a:p>
      </dgm:t>
    </dgm:pt>
    <dgm:pt modelId="{B9530B90-A085-4F71-947D-9CB9A7510A96}">
      <dgm:prSet phldrT="[Text]"/>
      <dgm:spPr/>
      <dgm:t>
        <a:bodyPr/>
        <a:lstStyle/>
        <a:p>
          <a:r>
            <a:rPr lang="en-GB" dirty="0" err="1" smtClean="0"/>
            <a:t>CfD</a:t>
          </a:r>
          <a:r>
            <a:rPr lang="en-GB" dirty="0" smtClean="0"/>
            <a:t> is signed</a:t>
          </a:r>
        </a:p>
      </dgm:t>
    </dgm:pt>
    <dgm:pt modelId="{D47ABC5D-BF2F-48E3-959D-AA5A4C603079}" type="parTrans" cxnId="{6133FD4D-AF06-4E1D-9B30-772300E62FF5}">
      <dgm:prSet/>
      <dgm:spPr/>
      <dgm:t>
        <a:bodyPr/>
        <a:lstStyle/>
        <a:p>
          <a:endParaRPr lang="en-GB"/>
        </a:p>
      </dgm:t>
    </dgm:pt>
    <dgm:pt modelId="{80328C9B-2F06-4CE4-A570-672C65F01629}" type="sibTrans" cxnId="{6133FD4D-AF06-4E1D-9B30-772300E62FF5}">
      <dgm:prSet/>
      <dgm:spPr/>
      <dgm:t>
        <a:bodyPr/>
        <a:lstStyle/>
        <a:p>
          <a:endParaRPr lang="en-GB"/>
        </a:p>
      </dgm:t>
    </dgm:pt>
    <dgm:pt modelId="{0E0BCDC3-ECC4-4DA6-ADA2-11B7FE1A8EAD}">
      <dgm:prSet phldrT="[Text]"/>
      <dgm:spPr/>
      <dgm:t>
        <a:bodyPr/>
        <a:lstStyle/>
        <a:p>
          <a:r>
            <a:rPr lang="en-GB" dirty="0" smtClean="0"/>
            <a:t>Project Achieves Financial Close</a:t>
          </a:r>
          <a:endParaRPr lang="en-GB" dirty="0"/>
        </a:p>
      </dgm:t>
    </dgm:pt>
    <dgm:pt modelId="{D11C2549-3AB7-484B-9E8E-90D83517D79D}" type="parTrans" cxnId="{CB2C3F5A-1BD9-44C5-98D9-8732912F2C0C}">
      <dgm:prSet/>
      <dgm:spPr/>
      <dgm:t>
        <a:bodyPr/>
        <a:lstStyle/>
        <a:p>
          <a:endParaRPr lang="en-GB"/>
        </a:p>
      </dgm:t>
    </dgm:pt>
    <dgm:pt modelId="{CF767AB3-9FB9-4348-B0DD-E61B07BFE8E9}" type="sibTrans" cxnId="{CB2C3F5A-1BD9-44C5-98D9-8732912F2C0C}">
      <dgm:prSet/>
      <dgm:spPr/>
      <dgm:t>
        <a:bodyPr/>
        <a:lstStyle/>
        <a:p>
          <a:endParaRPr lang="en-GB"/>
        </a:p>
      </dgm:t>
    </dgm:pt>
    <dgm:pt modelId="{F31400B5-5C75-4EC6-9D93-5522C44D5D7B}">
      <dgm:prSet phldrT="[Text]"/>
      <dgm:spPr/>
      <dgm:t>
        <a:bodyPr/>
        <a:lstStyle/>
        <a:p>
          <a:r>
            <a:rPr lang="en-GB" dirty="0" smtClean="0"/>
            <a:t>Commissioning of project begins</a:t>
          </a:r>
          <a:endParaRPr lang="en-GB" dirty="0"/>
        </a:p>
      </dgm:t>
    </dgm:pt>
    <dgm:pt modelId="{2C0A4287-9EBE-446D-9FD6-424A9538A977}" type="parTrans" cxnId="{30BF67AA-0238-4CDB-B1EB-4C27BF9C259D}">
      <dgm:prSet/>
      <dgm:spPr/>
      <dgm:t>
        <a:bodyPr/>
        <a:lstStyle/>
        <a:p>
          <a:endParaRPr lang="en-GB"/>
        </a:p>
      </dgm:t>
    </dgm:pt>
    <dgm:pt modelId="{6697FD8B-CB7F-492E-AA22-C11177D041D6}" type="sibTrans" cxnId="{30BF67AA-0238-4CDB-B1EB-4C27BF9C259D}">
      <dgm:prSet/>
      <dgm:spPr/>
      <dgm:t>
        <a:bodyPr/>
        <a:lstStyle/>
        <a:p>
          <a:endParaRPr lang="en-GB"/>
        </a:p>
      </dgm:t>
    </dgm:pt>
    <dgm:pt modelId="{1FFB8415-B217-427B-837C-9FB46B4E0566}">
      <dgm:prSet phldrT="[Text]"/>
      <dgm:spPr/>
      <dgm:t>
        <a:bodyPr/>
        <a:lstStyle/>
        <a:p>
          <a:r>
            <a:rPr lang="en-GB" dirty="0" smtClean="0"/>
            <a:t>Substantial Financial Commitment  Satisfied</a:t>
          </a:r>
          <a:endParaRPr lang="en-GB" dirty="0"/>
        </a:p>
      </dgm:t>
    </dgm:pt>
    <dgm:pt modelId="{2B98F764-061E-480A-BDD4-8AF4169882FB}" type="parTrans" cxnId="{FD8EE516-1581-4FED-B483-A0272C142F5F}">
      <dgm:prSet/>
      <dgm:spPr/>
      <dgm:t>
        <a:bodyPr/>
        <a:lstStyle/>
        <a:p>
          <a:endParaRPr lang="en-GB"/>
        </a:p>
      </dgm:t>
    </dgm:pt>
    <dgm:pt modelId="{962344A6-7D37-4DBC-9F10-F98AB36CA71B}" type="sibTrans" cxnId="{FD8EE516-1581-4FED-B483-A0272C142F5F}">
      <dgm:prSet/>
      <dgm:spPr/>
      <dgm:t>
        <a:bodyPr/>
        <a:lstStyle/>
        <a:p>
          <a:endParaRPr lang="en-GB"/>
        </a:p>
      </dgm:t>
    </dgm:pt>
    <dgm:pt modelId="{57A76660-23A7-4EE6-ACCC-E3A51D0A95E1}">
      <dgm:prSet phldrT="[Text]"/>
      <dgm:spPr/>
      <dgm:t>
        <a:bodyPr/>
        <a:lstStyle/>
        <a:p>
          <a:r>
            <a:rPr lang="en-GB" dirty="0" smtClean="0"/>
            <a:t>Phase 3</a:t>
          </a:r>
          <a:endParaRPr lang="en-GB" dirty="0"/>
        </a:p>
      </dgm:t>
    </dgm:pt>
    <dgm:pt modelId="{F324F2CC-ED06-4CC9-8854-A80C3202CE07}" type="parTrans" cxnId="{317B7912-EDD2-4322-B7EE-D1F685DFA545}">
      <dgm:prSet/>
      <dgm:spPr/>
      <dgm:t>
        <a:bodyPr/>
        <a:lstStyle/>
        <a:p>
          <a:endParaRPr lang="en-GB"/>
        </a:p>
      </dgm:t>
    </dgm:pt>
    <dgm:pt modelId="{BF4BC4EB-3F31-4B4E-95B4-DC20C4E55F95}" type="sibTrans" cxnId="{317B7912-EDD2-4322-B7EE-D1F685DFA545}">
      <dgm:prSet/>
      <dgm:spPr/>
      <dgm:t>
        <a:bodyPr/>
        <a:lstStyle/>
        <a:p>
          <a:endParaRPr lang="en-GB"/>
        </a:p>
      </dgm:t>
    </dgm:pt>
    <dgm:pt modelId="{C9F7D426-DBB2-41D5-BC34-F1066C6650F7}">
      <dgm:prSet phldrT="[Text]"/>
      <dgm:spPr/>
      <dgm:t>
        <a:bodyPr/>
        <a:lstStyle/>
        <a:p>
          <a:r>
            <a:rPr lang="en-GB" dirty="0" smtClean="0"/>
            <a:t>Generation commences</a:t>
          </a:r>
          <a:endParaRPr lang="en-GB" dirty="0"/>
        </a:p>
      </dgm:t>
    </dgm:pt>
    <dgm:pt modelId="{1EB06302-BC8A-49EF-A76C-70D5B3769CEC}" type="parTrans" cxnId="{1961841B-E250-40EF-8FAC-4917F4CA6F5A}">
      <dgm:prSet/>
      <dgm:spPr/>
      <dgm:t>
        <a:bodyPr/>
        <a:lstStyle/>
        <a:p>
          <a:endParaRPr lang="en-GB"/>
        </a:p>
      </dgm:t>
    </dgm:pt>
    <dgm:pt modelId="{E83BE971-BA04-40F1-B4F0-C8FF59A65676}" type="sibTrans" cxnId="{1961841B-E250-40EF-8FAC-4917F4CA6F5A}">
      <dgm:prSet/>
      <dgm:spPr/>
      <dgm:t>
        <a:bodyPr/>
        <a:lstStyle/>
        <a:p>
          <a:endParaRPr lang="en-GB"/>
        </a:p>
      </dgm:t>
    </dgm:pt>
    <dgm:pt modelId="{1AE01493-1118-413C-8CAE-58621D7AE4F1}">
      <dgm:prSet phldrT="[Text]"/>
      <dgm:spPr/>
      <dgm:t>
        <a:bodyPr/>
        <a:lstStyle/>
        <a:p>
          <a:r>
            <a:rPr lang="en-GB" dirty="0" smtClean="0"/>
            <a:t>Conditions Precedent satisfied under contract</a:t>
          </a:r>
          <a:endParaRPr lang="en-GB" dirty="0"/>
        </a:p>
      </dgm:t>
    </dgm:pt>
    <dgm:pt modelId="{E262B4F8-DEB1-4240-8974-5A8A9FE3D5D2}" type="parTrans" cxnId="{6002EB5D-ACBE-4F2A-BAA5-44004DE3624A}">
      <dgm:prSet/>
      <dgm:spPr/>
      <dgm:t>
        <a:bodyPr/>
        <a:lstStyle/>
        <a:p>
          <a:endParaRPr lang="en-GB"/>
        </a:p>
      </dgm:t>
    </dgm:pt>
    <dgm:pt modelId="{D63E5B62-9EDB-4B86-B921-2A91909D961E}" type="sibTrans" cxnId="{6002EB5D-ACBE-4F2A-BAA5-44004DE3624A}">
      <dgm:prSet/>
      <dgm:spPr/>
      <dgm:t>
        <a:bodyPr/>
        <a:lstStyle/>
        <a:p>
          <a:endParaRPr lang="en-GB"/>
        </a:p>
      </dgm:t>
    </dgm:pt>
    <dgm:pt modelId="{7294DC60-A0B3-41E2-A956-70C6ECB0090D}">
      <dgm:prSet phldrT="[Text]"/>
      <dgm:spPr/>
      <dgm:t>
        <a:bodyPr/>
        <a:lstStyle/>
        <a:p>
          <a:r>
            <a:rPr lang="en-GB" dirty="0" smtClean="0"/>
            <a:t>Phase 4</a:t>
          </a:r>
          <a:endParaRPr lang="en-GB" dirty="0"/>
        </a:p>
      </dgm:t>
    </dgm:pt>
    <dgm:pt modelId="{4A67FF77-21AF-4FF0-9D4F-DADFA6238D87}" type="parTrans" cxnId="{F0894308-D34C-444A-A9A7-4F69FD461C0A}">
      <dgm:prSet/>
      <dgm:spPr/>
      <dgm:t>
        <a:bodyPr/>
        <a:lstStyle/>
        <a:p>
          <a:endParaRPr lang="en-GB"/>
        </a:p>
      </dgm:t>
    </dgm:pt>
    <dgm:pt modelId="{A83AA3C9-2F5E-48A2-A055-2811E45F4414}" type="sibTrans" cxnId="{F0894308-D34C-444A-A9A7-4F69FD461C0A}">
      <dgm:prSet/>
      <dgm:spPr/>
      <dgm:t>
        <a:bodyPr/>
        <a:lstStyle/>
        <a:p>
          <a:endParaRPr lang="en-GB"/>
        </a:p>
      </dgm:t>
    </dgm:pt>
    <dgm:pt modelId="{825FE04D-7392-4662-AACE-87C189C86436}">
      <dgm:prSet phldrT="[Text]"/>
      <dgm:spPr/>
      <dgm:t>
        <a:bodyPr/>
        <a:lstStyle/>
        <a:p>
          <a:r>
            <a:rPr lang="en-GB" dirty="0" smtClean="0"/>
            <a:t>Payments start under the </a:t>
          </a:r>
          <a:r>
            <a:rPr lang="en-GB" dirty="0" err="1" smtClean="0"/>
            <a:t>CfD</a:t>
          </a:r>
          <a:endParaRPr lang="en-GB" dirty="0"/>
        </a:p>
      </dgm:t>
    </dgm:pt>
    <dgm:pt modelId="{31E2B14B-B921-41EF-A671-2228A3756900}" type="parTrans" cxnId="{0A23261D-08E9-4515-8CE7-EEFE4A009F7A}">
      <dgm:prSet/>
      <dgm:spPr/>
      <dgm:t>
        <a:bodyPr/>
        <a:lstStyle/>
        <a:p>
          <a:endParaRPr lang="en-GB"/>
        </a:p>
      </dgm:t>
    </dgm:pt>
    <dgm:pt modelId="{F6E0954D-6BB7-43BC-9F7F-65D2CF0A7CCC}" type="sibTrans" cxnId="{0A23261D-08E9-4515-8CE7-EEFE4A009F7A}">
      <dgm:prSet/>
      <dgm:spPr/>
      <dgm:t>
        <a:bodyPr/>
        <a:lstStyle/>
        <a:p>
          <a:endParaRPr lang="en-GB"/>
        </a:p>
      </dgm:t>
    </dgm:pt>
    <dgm:pt modelId="{0BC24DCE-536E-40D8-A5EA-A5C7AF987885}">
      <dgm:prSet phldrT="[Text]"/>
      <dgm:spPr/>
      <dgm:t>
        <a:bodyPr/>
        <a:lstStyle/>
        <a:p>
          <a:r>
            <a:rPr lang="en-GB" dirty="0" smtClean="0"/>
            <a:t>Contract expires</a:t>
          </a:r>
          <a:endParaRPr lang="en-GB" dirty="0"/>
        </a:p>
      </dgm:t>
    </dgm:pt>
    <dgm:pt modelId="{6B3D00CB-6BDF-45B5-BD36-898C97306D33}" type="parTrans" cxnId="{470CD207-1C76-47C8-8EA5-368CAB2413B9}">
      <dgm:prSet/>
      <dgm:spPr/>
      <dgm:t>
        <a:bodyPr/>
        <a:lstStyle/>
        <a:p>
          <a:endParaRPr lang="en-GB"/>
        </a:p>
      </dgm:t>
    </dgm:pt>
    <dgm:pt modelId="{78AB70AE-6D53-4D75-9DBA-AD1B6CBAFA0E}" type="sibTrans" cxnId="{470CD207-1C76-47C8-8EA5-368CAB2413B9}">
      <dgm:prSet/>
      <dgm:spPr/>
      <dgm:t>
        <a:bodyPr/>
        <a:lstStyle/>
        <a:p>
          <a:endParaRPr lang="en-GB"/>
        </a:p>
      </dgm:t>
    </dgm:pt>
    <dgm:pt modelId="{BFC6DDF0-A65B-4316-9876-95CA68645C7F}">
      <dgm:prSet phldrT="[Text]"/>
      <dgm:spPr/>
      <dgm:t>
        <a:bodyPr/>
        <a:lstStyle/>
        <a:p>
          <a:r>
            <a:rPr lang="en-GB" dirty="0" smtClean="0"/>
            <a:t>Updates to contractual parameters (indexation, reference prices)</a:t>
          </a:r>
          <a:endParaRPr lang="en-GB" dirty="0"/>
        </a:p>
      </dgm:t>
    </dgm:pt>
    <dgm:pt modelId="{66E106EF-A2B0-4480-A320-8B9B2E2372DD}" type="parTrans" cxnId="{A27FA135-EDB6-4F80-B0E3-9954E4252ACD}">
      <dgm:prSet/>
      <dgm:spPr/>
      <dgm:t>
        <a:bodyPr/>
        <a:lstStyle/>
        <a:p>
          <a:endParaRPr lang="en-GB"/>
        </a:p>
      </dgm:t>
    </dgm:pt>
    <dgm:pt modelId="{8DD061FA-1626-4932-BDFC-7279CE7BF823}" type="sibTrans" cxnId="{A27FA135-EDB6-4F80-B0E3-9954E4252ACD}">
      <dgm:prSet/>
      <dgm:spPr/>
      <dgm:t>
        <a:bodyPr/>
        <a:lstStyle/>
        <a:p>
          <a:endParaRPr lang="en-GB"/>
        </a:p>
      </dgm:t>
    </dgm:pt>
    <dgm:pt modelId="{C99D5F3E-C5AE-41D0-A325-C104A0F0CCD7}" type="pres">
      <dgm:prSet presAssocID="{C48BAD4E-6FEA-4BD2-9860-893B657D009F}" presName="Name0" presStyleCnt="0">
        <dgm:presLayoutVars>
          <dgm:dir/>
          <dgm:resizeHandles val="exact"/>
        </dgm:presLayoutVars>
      </dgm:prSet>
      <dgm:spPr/>
    </dgm:pt>
    <dgm:pt modelId="{18E14904-7616-4B51-9D03-6A522C960BB3}" type="pres">
      <dgm:prSet presAssocID="{71FD81C9-8552-4F62-BAF7-2CE23267FCBA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F3FEC169-755F-4006-989A-50A4F85FD4D8}" type="pres">
      <dgm:prSet presAssocID="{22596F53-9B5F-4F14-8FDF-A7C27A7FE855}" presName="sibTrans" presStyleLbl="sibTrans2D1" presStyleIdx="0" presStyleCnt="4"/>
      <dgm:spPr/>
      <dgm:t>
        <a:bodyPr/>
        <a:lstStyle/>
        <a:p>
          <a:endParaRPr lang="en-GB"/>
        </a:p>
      </dgm:t>
    </dgm:pt>
    <dgm:pt modelId="{5143A910-1CAC-4167-9FBE-9580B822E35C}" type="pres">
      <dgm:prSet presAssocID="{22596F53-9B5F-4F14-8FDF-A7C27A7FE855}" presName="connectorText" presStyleLbl="sibTrans2D1" presStyleIdx="0" presStyleCnt="4"/>
      <dgm:spPr/>
      <dgm:t>
        <a:bodyPr/>
        <a:lstStyle/>
        <a:p>
          <a:endParaRPr lang="en-GB"/>
        </a:p>
      </dgm:t>
    </dgm:pt>
    <dgm:pt modelId="{CDC7B94A-85CA-4934-8DDF-E49C41B5DDB5}" type="pres">
      <dgm:prSet presAssocID="{53F25E0A-9F92-4360-8737-710B7A8A9B94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A73BBC7A-D4E2-45CB-A30E-9F0C102C8B8B}" type="pres">
      <dgm:prSet presAssocID="{0BC9DFB1-DA8D-4712-92BC-11C318D31A2C}" presName="sibTrans" presStyleLbl="sibTrans2D1" presStyleIdx="1" presStyleCnt="4"/>
      <dgm:spPr/>
      <dgm:t>
        <a:bodyPr/>
        <a:lstStyle/>
        <a:p>
          <a:endParaRPr lang="en-GB"/>
        </a:p>
      </dgm:t>
    </dgm:pt>
    <dgm:pt modelId="{F5C41C07-8808-49DB-ABBD-4E8CB4E865B8}" type="pres">
      <dgm:prSet presAssocID="{0BC9DFB1-DA8D-4712-92BC-11C318D31A2C}" presName="connectorText" presStyleLbl="sibTrans2D1" presStyleIdx="1" presStyleCnt="4"/>
      <dgm:spPr/>
      <dgm:t>
        <a:bodyPr/>
        <a:lstStyle/>
        <a:p>
          <a:endParaRPr lang="en-GB"/>
        </a:p>
      </dgm:t>
    </dgm:pt>
    <dgm:pt modelId="{488FAECF-5C45-4E19-BB4D-8DE4652FE568}" type="pres">
      <dgm:prSet presAssocID="{595CB650-E944-4BF2-AD9B-8E4468C05F82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28D8ECD3-CC14-4223-BB8A-CD238446B948}" type="pres">
      <dgm:prSet presAssocID="{C871173B-E400-4861-B7C3-8D51DB4E4491}" presName="sibTrans" presStyleLbl="sibTrans2D1" presStyleIdx="2" presStyleCnt="4"/>
      <dgm:spPr/>
      <dgm:t>
        <a:bodyPr/>
        <a:lstStyle/>
        <a:p>
          <a:endParaRPr lang="en-GB"/>
        </a:p>
      </dgm:t>
    </dgm:pt>
    <dgm:pt modelId="{B05DF2C4-8751-4E4D-9B14-54F099257CB4}" type="pres">
      <dgm:prSet presAssocID="{C871173B-E400-4861-B7C3-8D51DB4E4491}" presName="connectorText" presStyleLbl="sibTrans2D1" presStyleIdx="2" presStyleCnt="4"/>
      <dgm:spPr/>
      <dgm:t>
        <a:bodyPr/>
        <a:lstStyle/>
        <a:p>
          <a:endParaRPr lang="en-GB"/>
        </a:p>
      </dgm:t>
    </dgm:pt>
    <dgm:pt modelId="{88800063-13AD-49EE-8069-51F54D0F64A6}" type="pres">
      <dgm:prSet presAssocID="{57A76660-23A7-4EE6-ACCC-E3A51D0A95E1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004CD9B0-3120-4379-A3EF-D0E2BA60742D}" type="pres">
      <dgm:prSet presAssocID="{BF4BC4EB-3F31-4B4E-95B4-DC20C4E55F95}" presName="sibTrans" presStyleLbl="sibTrans2D1" presStyleIdx="3" presStyleCnt="4"/>
      <dgm:spPr/>
      <dgm:t>
        <a:bodyPr/>
        <a:lstStyle/>
        <a:p>
          <a:endParaRPr lang="en-GB"/>
        </a:p>
      </dgm:t>
    </dgm:pt>
    <dgm:pt modelId="{A29C02AA-5D59-4A1B-AD03-9FC37DB4D430}" type="pres">
      <dgm:prSet presAssocID="{BF4BC4EB-3F31-4B4E-95B4-DC20C4E55F95}" presName="connectorText" presStyleLbl="sibTrans2D1" presStyleIdx="3" presStyleCnt="4"/>
      <dgm:spPr/>
      <dgm:t>
        <a:bodyPr/>
        <a:lstStyle/>
        <a:p>
          <a:endParaRPr lang="en-GB"/>
        </a:p>
      </dgm:t>
    </dgm:pt>
    <dgm:pt modelId="{214AFCAA-EFFE-4C33-A718-05F1D71967F0}" type="pres">
      <dgm:prSet presAssocID="{7294DC60-A0B3-41E2-A956-70C6ECB0090D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4BBADB59-D691-4111-9E28-C06EAA38B6F2}" type="presOf" srcId="{C871173B-E400-4861-B7C3-8D51DB4E4491}" destId="{B05DF2C4-8751-4E4D-9B14-54F099257CB4}" srcOrd="1" destOrd="0" presId="urn:microsoft.com/office/officeart/2005/8/layout/process1"/>
    <dgm:cxn modelId="{101BD580-6DF3-4F0D-936E-B98E6B14DECF}" type="presOf" srcId="{53F25E0A-9F92-4360-8737-710B7A8A9B94}" destId="{CDC7B94A-85CA-4934-8DDF-E49C41B5DDB5}" srcOrd="0" destOrd="0" presId="urn:microsoft.com/office/officeart/2005/8/layout/process1"/>
    <dgm:cxn modelId="{2DA76591-7B57-4E97-987C-011013D4A404}" type="presOf" srcId="{BFC6DDF0-A65B-4316-9876-95CA68645C7F}" destId="{214AFCAA-EFFE-4C33-A718-05F1D71967F0}" srcOrd="0" destOrd="2" presId="urn:microsoft.com/office/officeart/2005/8/layout/process1"/>
    <dgm:cxn modelId="{30BF67AA-0238-4CDB-B1EB-4C27BF9C259D}" srcId="{595CB650-E944-4BF2-AD9B-8E4468C05F82}" destId="{F31400B5-5C75-4EC6-9D93-5522C44D5D7B}" srcOrd="2" destOrd="0" parTransId="{2C0A4287-9EBE-446D-9FD6-424A9538A977}" sibTransId="{6697FD8B-CB7F-492E-AA22-C11177D041D6}"/>
    <dgm:cxn modelId="{0A23261D-08E9-4515-8CE7-EEFE4A009F7A}" srcId="{7294DC60-A0B3-41E2-A956-70C6ECB0090D}" destId="{825FE04D-7392-4662-AACE-87C189C86436}" srcOrd="0" destOrd="0" parTransId="{31E2B14B-B921-41EF-A671-2228A3756900}" sibTransId="{F6E0954D-6BB7-43BC-9F7F-65D2CF0A7CCC}"/>
    <dgm:cxn modelId="{8845AB23-1944-4830-863E-9012D5D1E0F8}" type="presOf" srcId="{71FD81C9-8552-4F62-BAF7-2CE23267FCBA}" destId="{18E14904-7616-4B51-9D03-6A522C960BB3}" srcOrd="0" destOrd="0" presId="urn:microsoft.com/office/officeart/2005/8/layout/process1"/>
    <dgm:cxn modelId="{C63A6698-E6DD-4422-B6FD-C3D9165F7575}" type="presOf" srcId="{C48BAD4E-6FEA-4BD2-9860-893B657D009F}" destId="{C99D5F3E-C5AE-41D0-A325-C104A0F0CCD7}" srcOrd="0" destOrd="0" presId="urn:microsoft.com/office/officeart/2005/8/layout/process1"/>
    <dgm:cxn modelId="{01097592-392A-48F8-8C29-788E94CB8A2B}" type="presOf" srcId="{7294DC60-A0B3-41E2-A956-70C6ECB0090D}" destId="{214AFCAA-EFFE-4C33-A718-05F1D71967F0}" srcOrd="0" destOrd="0" presId="urn:microsoft.com/office/officeart/2005/8/layout/process1"/>
    <dgm:cxn modelId="{CB2C3F5A-1BD9-44C5-98D9-8732912F2C0C}" srcId="{595CB650-E944-4BF2-AD9B-8E4468C05F82}" destId="{0E0BCDC3-ECC4-4DA6-ADA2-11B7FE1A8EAD}" srcOrd="0" destOrd="0" parTransId="{D11C2549-3AB7-484B-9E8E-90D83517D79D}" sibTransId="{CF767AB3-9FB9-4348-B0DD-E61B07BFE8E9}"/>
    <dgm:cxn modelId="{D37B7034-A6BF-4D5D-910D-0FFE6AE3730B}" type="presOf" srcId="{B9530B90-A085-4F71-947D-9CB9A7510A96}" destId="{CDC7B94A-85CA-4934-8DDF-E49C41B5DDB5}" srcOrd="0" destOrd="3" presId="urn:microsoft.com/office/officeart/2005/8/layout/process1"/>
    <dgm:cxn modelId="{A25D423F-971C-4A37-878A-2A18B79B3A31}" type="presOf" srcId="{825FE04D-7392-4662-AACE-87C189C86436}" destId="{214AFCAA-EFFE-4C33-A718-05F1D71967F0}" srcOrd="0" destOrd="1" presId="urn:microsoft.com/office/officeart/2005/8/layout/process1"/>
    <dgm:cxn modelId="{6002EB5D-ACBE-4F2A-BAA5-44004DE3624A}" srcId="{57A76660-23A7-4EE6-ACCC-E3A51D0A95E1}" destId="{1AE01493-1118-413C-8CAE-58621D7AE4F1}" srcOrd="0" destOrd="0" parTransId="{E262B4F8-DEB1-4240-8974-5A8A9FE3D5D2}" sibTransId="{D63E5B62-9EDB-4B86-B921-2A91909D961E}"/>
    <dgm:cxn modelId="{621473BC-603D-482C-9855-7F8386095668}" srcId="{71FD81C9-8552-4F62-BAF7-2CE23267FCBA}" destId="{44E845E9-FD0A-460D-9A11-6D977081D80A}" srcOrd="2" destOrd="0" parTransId="{E9487429-1033-4EAA-933A-9E7EF0276CAD}" sibTransId="{821178B4-3F6F-40F6-A4E1-D9003608F273}"/>
    <dgm:cxn modelId="{021832A5-0BF4-4C77-A71C-C8588ECC408A}" srcId="{C48BAD4E-6FEA-4BD2-9860-893B657D009F}" destId="{595CB650-E944-4BF2-AD9B-8E4468C05F82}" srcOrd="2" destOrd="0" parTransId="{1E14BD25-5300-40B7-8C3F-38C66FC2664D}" sibTransId="{C871173B-E400-4861-B7C3-8D51DB4E4491}"/>
    <dgm:cxn modelId="{8899866E-77DE-48A0-B26A-65B050DD35D1}" type="presOf" srcId="{7B379C26-C3CD-41A8-B15F-FEFD7341FAB8}" destId="{18E14904-7616-4B51-9D03-6A522C960BB3}" srcOrd="0" destOrd="2" presId="urn:microsoft.com/office/officeart/2005/8/layout/process1"/>
    <dgm:cxn modelId="{60CFF342-4C59-41A0-8458-63B31EBA7AE7}" type="presOf" srcId="{F31400B5-5C75-4EC6-9D93-5522C44D5D7B}" destId="{488FAECF-5C45-4E19-BB4D-8DE4652FE568}" srcOrd="0" destOrd="3" presId="urn:microsoft.com/office/officeart/2005/8/layout/process1"/>
    <dgm:cxn modelId="{7983F2ED-6E2E-4EBE-8AB8-5AB68E79D8D1}" type="presOf" srcId="{0BC9DFB1-DA8D-4712-92BC-11C318D31A2C}" destId="{F5C41C07-8808-49DB-ABBD-4E8CB4E865B8}" srcOrd="1" destOrd="0" presId="urn:microsoft.com/office/officeart/2005/8/layout/process1"/>
    <dgm:cxn modelId="{F7723B45-D511-4BE8-B385-FBEA69A7FDAD}" type="presOf" srcId="{22596F53-9B5F-4F14-8FDF-A7C27A7FE855}" destId="{5143A910-1CAC-4167-9FBE-9580B822E35C}" srcOrd="1" destOrd="0" presId="urn:microsoft.com/office/officeart/2005/8/layout/process1"/>
    <dgm:cxn modelId="{21E9BEAE-D12D-41C6-908A-C0E43E675BC1}" type="presOf" srcId="{44E845E9-FD0A-460D-9A11-6D977081D80A}" destId="{18E14904-7616-4B51-9D03-6A522C960BB3}" srcOrd="0" destOrd="3" presId="urn:microsoft.com/office/officeart/2005/8/layout/process1"/>
    <dgm:cxn modelId="{813B808C-AE02-4968-9EAC-827E93DF95F5}" srcId="{53F25E0A-9F92-4360-8737-710B7A8A9B94}" destId="{50F1C680-BA65-4392-86E9-1E9B7858F35D}" srcOrd="1" destOrd="0" parTransId="{0E45E37F-D8A7-4F6D-91FB-7412020854FA}" sibTransId="{8CAB7DEB-CD96-4012-865A-D8470EEB8537}"/>
    <dgm:cxn modelId="{41785B06-C6D6-4651-9E86-BA4CFB545248}" type="presOf" srcId="{57A76660-23A7-4EE6-ACCC-E3A51D0A95E1}" destId="{88800063-13AD-49EE-8069-51F54D0F64A6}" srcOrd="0" destOrd="0" presId="urn:microsoft.com/office/officeart/2005/8/layout/process1"/>
    <dgm:cxn modelId="{FC848F18-0FCE-4DA2-898E-D1C15D14E507}" type="presOf" srcId="{C9F7D426-DBB2-41D5-BC34-F1066C6650F7}" destId="{88800063-13AD-49EE-8069-51F54D0F64A6}" srcOrd="0" destOrd="2" presId="urn:microsoft.com/office/officeart/2005/8/layout/process1"/>
    <dgm:cxn modelId="{009D8701-984F-41A3-ADE3-A385E6AA8ECC}" srcId="{C48BAD4E-6FEA-4BD2-9860-893B657D009F}" destId="{53F25E0A-9F92-4360-8737-710B7A8A9B94}" srcOrd="1" destOrd="0" parTransId="{D1AAEBAA-55E6-413D-97C1-DAA2E04E940D}" sibTransId="{0BC9DFB1-DA8D-4712-92BC-11C318D31A2C}"/>
    <dgm:cxn modelId="{1CA0038E-68BD-4CB2-AFCA-48BE203EF73B}" srcId="{53F25E0A-9F92-4360-8737-710B7A8A9B94}" destId="{FF4A2224-F740-4570-9D0A-8B430B14BC8D}" srcOrd="0" destOrd="0" parTransId="{F064FB72-074C-4C19-A94B-10055E28BC48}" sibTransId="{738153A8-0CF9-4001-965A-960EEB7FA324}"/>
    <dgm:cxn modelId="{949D8D29-56D7-4F37-8B17-62BCC96FEA74}" srcId="{C48BAD4E-6FEA-4BD2-9860-893B657D009F}" destId="{71FD81C9-8552-4F62-BAF7-2CE23267FCBA}" srcOrd="0" destOrd="0" parTransId="{2C26EA96-6E6D-4D11-837A-43C698598259}" sibTransId="{22596F53-9B5F-4F14-8FDF-A7C27A7FE855}"/>
    <dgm:cxn modelId="{F0894308-D34C-444A-A9A7-4F69FD461C0A}" srcId="{C48BAD4E-6FEA-4BD2-9860-893B657D009F}" destId="{7294DC60-A0B3-41E2-A956-70C6ECB0090D}" srcOrd="4" destOrd="0" parTransId="{4A67FF77-21AF-4FF0-9D4F-DADFA6238D87}" sibTransId="{A83AA3C9-2F5E-48A2-A055-2811E45F4414}"/>
    <dgm:cxn modelId="{066320DA-F381-4054-A5EE-76F5BA914881}" type="presOf" srcId="{BF4BC4EB-3F31-4B4E-95B4-DC20C4E55F95}" destId="{004CD9B0-3120-4379-A3EF-D0E2BA60742D}" srcOrd="0" destOrd="0" presId="urn:microsoft.com/office/officeart/2005/8/layout/process1"/>
    <dgm:cxn modelId="{3C8FAB42-CF29-42C4-A430-144F85C3A582}" srcId="{71FD81C9-8552-4F62-BAF7-2CE23267FCBA}" destId="{7B379C26-C3CD-41A8-B15F-FEFD7341FAB8}" srcOrd="1" destOrd="0" parTransId="{0B6B9B16-955E-47F0-B3B2-3A8C20F0A3D9}" sibTransId="{70A03C94-172B-4F06-9AE5-1380CC761352}"/>
    <dgm:cxn modelId="{5E5DB016-2D26-4FAE-8D55-4585CC39FAD9}" srcId="{71FD81C9-8552-4F62-BAF7-2CE23267FCBA}" destId="{7F49C009-1BA2-47C7-B538-8A3E3A725216}" srcOrd="0" destOrd="0" parTransId="{29EA2E9F-CCB8-4FE5-A1BA-0F6AD62BA83C}" sibTransId="{273D77E6-0C0B-4ABA-96D2-68803B62F53F}"/>
    <dgm:cxn modelId="{70CCECB8-F503-4DD0-B083-AD72112F4213}" type="presOf" srcId="{595CB650-E944-4BF2-AD9B-8E4468C05F82}" destId="{488FAECF-5C45-4E19-BB4D-8DE4652FE568}" srcOrd="0" destOrd="0" presId="urn:microsoft.com/office/officeart/2005/8/layout/process1"/>
    <dgm:cxn modelId="{3743B866-CB82-4DA6-A9DC-F276F2FD64BE}" type="presOf" srcId="{0BC24DCE-536E-40D8-A5EA-A5C7AF987885}" destId="{214AFCAA-EFFE-4C33-A718-05F1D71967F0}" srcOrd="0" destOrd="3" presId="urn:microsoft.com/office/officeart/2005/8/layout/process1"/>
    <dgm:cxn modelId="{DE9C7CB9-FAEB-47D6-8674-45CA83F2C6F5}" type="presOf" srcId="{0E0BCDC3-ECC4-4DA6-ADA2-11B7FE1A8EAD}" destId="{488FAECF-5C45-4E19-BB4D-8DE4652FE568}" srcOrd="0" destOrd="1" presId="urn:microsoft.com/office/officeart/2005/8/layout/process1"/>
    <dgm:cxn modelId="{FD8EE516-1581-4FED-B483-A0272C142F5F}" srcId="{595CB650-E944-4BF2-AD9B-8E4468C05F82}" destId="{1FFB8415-B217-427B-837C-9FB46B4E0566}" srcOrd="1" destOrd="0" parTransId="{2B98F764-061E-480A-BDD4-8AF4169882FB}" sibTransId="{962344A6-7D37-4DBC-9F10-F98AB36CA71B}"/>
    <dgm:cxn modelId="{4C06A066-6545-4868-A984-A0C0C7B709C8}" type="presOf" srcId="{50F1C680-BA65-4392-86E9-1E9B7858F35D}" destId="{CDC7B94A-85CA-4934-8DDF-E49C41B5DDB5}" srcOrd="0" destOrd="2" presId="urn:microsoft.com/office/officeart/2005/8/layout/process1"/>
    <dgm:cxn modelId="{8535727D-9435-481A-BB64-79B935754820}" type="presOf" srcId="{BF4BC4EB-3F31-4B4E-95B4-DC20C4E55F95}" destId="{A29C02AA-5D59-4A1B-AD03-9FC37DB4D430}" srcOrd="1" destOrd="0" presId="urn:microsoft.com/office/officeart/2005/8/layout/process1"/>
    <dgm:cxn modelId="{6133FD4D-AF06-4E1D-9B30-772300E62FF5}" srcId="{53F25E0A-9F92-4360-8737-710B7A8A9B94}" destId="{B9530B90-A085-4F71-947D-9CB9A7510A96}" srcOrd="2" destOrd="0" parTransId="{D47ABC5D-BF2F-48E3-959D-AA5A4C603079}" sibTransId="{80328C9B-2F06-4CE4-A570-672C65F01629}"/>
    <dgm:cxn modelId="{317B7912-EDD2-4322-B7EE-D1F685DFA545}" srcId="{C48BAD4E-6FEA-4BD2-9860-893B657D009F}" destId="{57A76660-23A7-4EE6-ACCC-E3A51D0A95E1}" srcOrd="3" destOrd="0" parTransId="{F324F2CC-ED06-4CC9-8854-A80C3202CE07}" sibTransId="{BF4BC4EB-3F31-4B4E-95B4-DC20C4E55F95}"/>
    <dgm:cxn modelId="{576C05DD-B742-4868-8487-1FA5CDDA9E07}" type="presOf" srcId="{22596F53-9B5F-4F14-8FDF-A7C27A7FE855}" destId="{F3FEC169-755F-4006-989A-50A4F85FD4D8}" srcOrd="0" destOrd="0" presId="urn:microsoft.com/office/officeart/2005/8/layout/process1"/>
    <dgm:cxn modelId="{470CD207-1C76-47C8-8EA5-368CAB2413B9}" srcId="{7294DC60-A0B3-41E2-A956-70C6ECB0090D}" destId="{0BC24DCE-536E-40D8-A5EA-A5C7AF987885}" srcOrd="2" destOrd="0" parTransId="{6B3D00CB-6BDF-45B5-BD36-898C97306D33}" sibTransId="{78AB70AE-6D53-4D75-9DBA-AD1B6CBAFA0E}"/>
    <dgm:cxn modelId="{A1419B31-E4AB-44CB-AE36-5B5217403117}" type="presOf" srcId="{C871173B-E400-4861-B7C3-8D51DB4E4491}" destId="{28D8ECD3-CC14-4223-BB8A-CD238446B948}" srcOrd="0" destOrd="0" presId="urn:microsoft.com/office/officeart/2005/8/layout/process1"/>
    <dgm:cxn modelId="{248E72F1-F189-4338-9326-B677154FF5F7}" type="presOf" srcId="{FF4A2224-F740-4570-9D0A-8B430B14BC8D}" destId="{CDC7B94A-85CA-4934-8DDF-E49C41B5DDB5}" srcOrd="0" destOrd="1" presId="urn:microsoft.com/office/officeart/2005/8/layout/process1"/>
    <dgm:cxn modelId="{1961841B-E250-40EF-8FAC-4917F4CA6F5A}" srcId="{57A76660-23A7-4EE6-ACCC-E3A51D0A95E1}" destId="{C9F7D426-DBB2-41D5-BC34-F1066C6650F7}" srcOrd="1" destOrd="0" parTransId="{1EB06302-BC8A-49EF-A76C-70D5B3769CEC}" sibTransId="{E83BE971-BA04-40F1-B4F0-C8FF59A65676}"/>
    <dgm:cxn modelId="{89CE0175-0C27-4D8F-849F-4B32CF5018DA}" type="presOf" srcId="{0BC9DFB1-DA8D-4712-92BC-11C318D31A2C}" destId="{A73BBC7A-D4E2-45CB-A30E-9F0C102C8B8B}" srcOrd="0" destOrd="0" presId="urn:microsoft.com/office/officeart/2005/8/layout/process1"/>
    <dgm:cxn modelId="{B96517FD-BC47-4E06-8D43-43255F30C7FA}" type="presOf" srcId="{1AE01493-1118-413C-8CAE-58621D7AE4F1}" destId="{88800063-13AD-49EE-8069-51F54D0F64A6}" srcOrd="0" destOrd="1" presId="urn:microsoft.com/office/officeart/2005/8/layout/process1"/>
    <dgm:cxn modelId="{E16F0755-9F72-4425-A43A-E16DAE556663}" type="presOf" srcId="{1FFB8415-B217-427B-837C-9FB46B4E0566}" destId="{488FAECF-5C45-4E19-BB4D-8DE4652FE568}" srcOrd="0" destOrd="2" presId="urn:microsoft.com/office/officeart/2005/8/layout/process1"/>
    <dgm:cxn modelId="{A27FA135-EDB6-4F80-B0E3-9954E4252ACD}" srcId="{7294DC60-A0B3-41E2-A956-70C6ECB0090D}" destId="{BFC6DDF0-A65B-4316-9876-95CA68645C7F}" srcOrd="1" destOrd="0" parTransId="{66E106EF-A2B0-4480-A320-8B9B2E2372DD}" sibTransId="{8DD061FA-1626-4932-BDFC-7279CE7BF823}"/>
    <dgm:cxn modelId="{ACD72C35-3680-40D9-9382-6B5FAED9716B}" type="presOf" srcId="{7F49C009-1BA2-47C7-B538-8A3E3A725216}" destId="{18E14904-7616-4B51-9D03-6A522C960BB3}" srcOrd="0" destOrd="1" presId="urn:microsoft.com/office/officeart/2005/8/layout/process1"/>
    <dgm:cxn modelId="{1DCB14B1-EA18-458F-BAE1-A83D49D9FD5D}" type="presParOf" srcId="{C99D5F3E-C5AE-41D0-A325-C104A0F0CCD7}" destId="{18E14904-7616-4B51-9D03-6A522C960BB3}" srcOrd="0" destOrd="0" presId="urn:microsoft.com/office/officeart/2005/8/layout/process1"/>
    <dgm:cxn modelId="{C4AC8000-0D45-4983-B03F-8F2DBE9D8890}" type="presParOf" srcId="{C99D5F3E-C5AE-41D0-A325-C104A0F0CCD7}" destId="{F3FEC169-755F-4006-989A-50A4F85FD4D8}" srcOrd="1" destOrd="0" presId="urn:microsoft.com/office/officeart/2005/8/layout/process1"/>
    <dgm:cxn modelId="{5198DBF8-1A3A-4904-B68E-A7C79B9B460F}" type="presParOf" srcId="{F3FEC169-755F-4006-989A-50A4F85FD4D8}" destId="{5143A910-1CAC-4167-9FBE-9580B822E35C}" srcOrd="0" destOrd="0" presId="urn:microsoft.com/office/officeart/2005/8/layout/process1"/>
    <dgm:cxn modelId="{7016CD56-01F0-4B55-BDAE-78D6771E6BF8}" type="presParOf" srcId="{C99D5F3E-C5AE-41D0-A325-C104A0F0CCD7}" destId="{CDC7B94A-85CA-4934-8DDF-E49C41B5DDB5}" srcOrd="2" destOrd="0" presId="urn:microsoft.com/office/officeart/2005/8/layout/process1"/>
    <dgm:cxn modelId="{88D48F1B-2049-4811-95C7-7E83E5BE65D8}" type="presParOf" srcId="{C99D5F3E-C5AE-41D0-A325-C104A0F0CCD7}" destId="{A73BBC7A-D4E2-45CB-A30E-9F0C102C8B8B}" srcOrd="3" destOrd="0" presId="urn:microsoft.com/office/officeart/2005/8/layout/process1"/>
    <dgm:cxn modelId="{053E01A2-11B7-4CCD-B745-7327FC0683BE}" type="presParOf" srcId="{A73BBC7A-D4E2-45CB-A30E-9F0C102C8B8B}" destId="{F5C41C07-8808-49DB-ABBD-4E8CB4E865B8}" srcOrd="0" destOrd="0" presId="urn:microsoft.com/office/officeart/2005/8/layout/process1"/>
    <dgm:cxn modelId="{8DE45136-984B-452F-B6E2-871214A0177F}" type="presParOf" srcId="{C99D5F3E-C5AE-41D0-A325-C104A0F0CCD7}" destId="{488FAECF-5C45-4E19-BB4D-8DE4652FE568}" srcOrd="4" destOrd="0" presId="urn:microsoft.com/office/officeart/2005/8/layout/process1"/>
    <dgm:cxn modelId="{1995ECF5-0A7E-45B8-9CEA-0672D1F99985}" type="presParOf" srcId="{C99D5F3E-C5AE-41D0-A325-C104A0F0CCD7}" destId="{28D8ECD3-CC14-4223-BB8A-CD238446B948}" srcOrd="5" destOrd="0" presId="urn:microsoft.com/office/officeart/2005/8/layout/process1"/>
    <dgm:cxn modelId="{5AD8668E-6B10-450E-9E7E-2F7BD4366CD1}" type="presParOf" srcId="{28D8ECD3-CC14-4223-BB8A-CD238446B948}" destId="{B05DF2C4-8751-4E4D-9B14-54F099257CB4}" srcOrd="0" destOrd="0" presId="urn:microsoft.com/office/officeart/2005/8/layout/process1"/>
    <dgm:cxn modelId="{228AA96D-522B-4D8E-902E-FC9F6F30A297}" type="presParOf" srcId="{C99D5F3E-C5AE-41D0-A325-C104A0F0CCD7}" destId="{88800063-13AD-49EE-8069-51F54D0F64A6}" srcOrd="6" destOrd="0" presId="urn:microsoft.com/office/officeart/2005/8/layout/process1"/>
    <dgm:cxn modelId="{B1FF4B01-FAEA-4F3F-852C-CA8F64E8D73B}" type="presParOf" srcId="{C99D5F3E-C5AE-41D0-A325-C104A0F0CCD7}" destId="{004CD9B0-3120-4379-A3EF-D0E2BA60742D}" srcOrd="7" destOrd="0" presId="urn:microsoft.com/office/officeart/2005/8/layout/process1"/>
    <dgm:cxn modelId="{F4FA61B1-E96F-4FFF-8A3C-DE520B99D826}" type="presParOf" srcId="{004CD9B0-3120-4379-A3EF-D0E2BA60742D}" destId="{A29C02AA-5D59-4A1B-AD03-9FC37DB4D430}" srcOrd="0" destOrd="0" presId="urn:microsoft.com/office/officeart/2005/8/layout/process1"/>
    <dgm:cxn modelId="{154095B5-C4BD-4EA5-886F-15F2C1057B3F}" type="presParOf" srcId="{C99D5F3E-C5AE-41D0-A325-C104A0F0CCD7}" destId="{214AFCAA-EFFE-4C33-A718-05F1D71967F0}" srcOrd="8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8E14904-7616-4B51-9D03-6A522C960BB3}">
      <dsp:nvSpPr>
        <dsp:cNvPr id="0" name=""/>
        <dsp:cNvSpPr/>
      </dsp:nvSpPr>
      <dsp:spPr>
        <a:xfrm>
          <a:off x="4184" y="1009329"/>
          <a:ext cx="1297058" cy="1653749"/>
        </a:xfrm>
        <a:prstGeom prst="roundRect">
          <a:avLst>
            <a:gd name="adj" fmla="val 10000"/>
          </a:avLst>
        </a:prstGeom>
        <a:solidFill>
          <a:schemeClr val="accent2">
            <a:shade val="8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kern="1200" dirty="0" smtClean="0"/>
            <a:t>Phase 0</a:t>
          </a:r>
          <a:endParaRPr lang="en-GB" sz="1400" kern="1200" dirty="0"/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100" kern="1200" dirty="0" smtClean="0"/>
            <a:t>Policy Framework Established</a:t>
          </a:r>
          <a:endParaRPr lang="en-GB" sz="1100" kern="1200" dirty="0"/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100" kern="1200" dirty="0" smtClean="0"/>
            <a:t>Legislation Takes Effect</a:t>
          </a:r>
          <a:endParaRPr lang="en-GB" sz="1100" kern="1200" dirty="0"/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100" kern="1200" dirty="0" smtClean="0"/>
            <a:t>Stakeholders Prepare for Go-Live</a:t>
          </a:r>
          <a:endParaRPr lang="en-GB" sz="1100" kern="1200" dirty="0"/>
        </a:p>
      </dsp:txBody>
      <dsp:txXfrm>
        <a:off x="42174" y="1047319"/>
        <a:ext cx="1221078" cy="1577769"/>
      </dsp:txXfrm>
    </dsp:sp>
    <dsp:sp modelId="{F3FEC169-755F-4006-989A-50A4F85FD4D8}">
      <dsp:nvSpPr>
        <dsp:cNvPr id="0" name=""/>
        <dsp:cNvSpPr/>
      </dsp:nvSpPr>
      <dsp:spPr>
        <a:xfrm>
          <a:off x="1430948" y="1675368"/>
          <a:ext cx="274976" cy="321670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shade val="9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1100" kern="1200"/>
        </a:p>
      </dsp:txBody>
      <dsp:txXfrm>
        <a:off x="1430948" y="1739702"/>
        <a:ext cx="192483" cy="193002"/>
      </dsp:txXfrm>
    </dsp:sp>
    <dsp:sp modelId="{CDC7B94A-85CA-4934-8DDF-E49C41B5DDB5}">
      <dsp:nvSpPr>
        <dsp:cNvPr id="0" name=""/>
        <dsp:cNvSpPr/>
      </dsp:nvSpPr>
      <dsp:spPr>
        <a:xfrm>
          <a:off x="1820065" y="1009329"/>
          <a:ext cx="1297058" cy="1653749"/>
        </a:xfrm>
        <a:prstGeom prst="roundRect">
          <a:avLst>
            <a:gd name="adj" fmla="val 10000"/>
          </a:avLst>
        </a:prstGeom>
        <a:solidFill>
          <a:schemeClr val="accent2">
            <a:shade val="80000"/>
            <a:hueOff val="0"/>
            <a:satOff val="-7005"/>
            <a:lumOff val="793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kern="1200" dirty="0" smtClean="0"/>
            <a:t>Phase 1</a:t>
          </a:r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100" kern="1200" dirty="0" smtClean="0"/>
            <a:t>Allocation Process</a:t>
          </a:r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100" kern="1200" dirty="0" smtClean="0"/>
            <a:t>Application, assessment and </a:t>
          </a:r>
          <a:r>
            <a:rPr lang="en-GB" sz="1100" kern="1200" dirty="0" err="1" smtClean="0"/>
            <a:t>CfD</a:t>
          </a:r>
          <a:r>
            <a:rPr lang="en-GB" sz="1100" kern="1200" dirty="0" smtClean="0"/>
            <a:t> contract award</a:t>
          </a:r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100" kern="1200" dirty="0" err="1" smtClean="0"/>
            <a:t>CfD</a:t>
          </a:r>
          <a:r>
            <a:rPr lang="en-GB" sz="1100" kern="1200" dirty="0" smtClean="0"/>
            <a:t> is signed</a:t>
          </a:r>
        </a:p>
      </dsp:txBody>
      <dsp:txXfrm>
        <a:off x="1858055" y="1047319"/>
        <a:ext cx="1221078" cy="1577769"/>
      </dsp:txXfrm>
    </dsp:sp>
    <dsp:sp modelId="{A73BBC7A-D4E2-45CB-A30E-9F0C102C8B8B}">
      <dsp:nvSpPr>
        <dsp:cNvPr id="0" name=""/>
        <dsp:cNvSpPr/>
      </dsp:nvSpPr>
      <dsp:spPr>
        <a:xfrm>
          <a:off x="3246829" y="1675368"/>
          <a:ext cx="274976" cy="321670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shade val="90000"/>
            <a:hueOff val="0"/>
            <a:satOff val="-9217"/>
            <a:lumOff val="9889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1100" kern="1200"/>
        </a:p>
      </dsp:txBody>
      <dsp:txXfrm>
        <a:off x="3246829" y="1739702"/>
        <a:ext cx="192483" cy="193002"/>
      </dsp:txXfrm>
    </dsp:sp>
    <dsp:sp modelId="{488FAECF-5C45-4E19-BB4D-8DE4652FE568}">
      <dsp:nvSpPr>
        <dsp:cNvPr id="0" name=""/>
        <dsp:cNvSpPr/>
      </dsp:nvSpPr>
      <dsp:spPr>
        <a:xfrm>
          <a:off x="3635946" y="1009329"/>
          <a:ext cx="1297058" cy="1653749"/>
        </a:xfrm>
        <a:prstGeom prst="roundRect">
          <a:avLst>
            <a:gd name="adj" fmla="val 10000"/>
          </a:avLst>
        </a:prstGeom>
        <a:solidFill>
          <a:schemeClr val="accent2">
            <a:shade val="80000"/>
            <a:hueOff val="0"/>
            <a:satOff val="-14010"/>
            <a:lumOff val="1587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kern="1200" dirty="0" smtClean="0"/>
            <a:t>Phase 2</a:t>
          </a:r>
          <a:endParaRPr lang="en-GB" sz="1400" kern="1200" dirty="0"/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100" kern="1200" dirty="0" smtClean="0"/>
            <a:t>Project Achieves Financial Close</a:t>
          </a:r>
          <a:endParaRPr lang="en-GB" sz="1100" kern="1200" dirty="0"/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100" kern="1200" dirty="0" smtClean="0"/>
            <a:t>Substantial Financial Commitment  Satisfied</a:t>
          </a:r>
          <a:endParaRPr lang="en-GB" sz="1100" kern="1200" dirty="0"/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100" kern="1200" dirty="0" smtClean="0"/>
            <a:t>Commissioning of project begins</a:t>
          </a:r>
          <a:endParaRPr lang="en-GB" sz="1100" kern="1200" dirty="0"/>
        </a:p>
      </dsp:txBody>
      <dsp:txXfrm>
        <a:off x="3673936" y="1047319"/>
        <a:ext cx="1221078" cy="1577769"/>
      </dsp:txXfrm>
    </dsp:sp>
    <dsp:sp modelId="{28D8ECD3-CC14-4223-BB8A-CD238446B948}">
      <dsp:nvSpPr>
        <dsp:cNvPr id="0" name=""/>
        <dsp:cNvSpPr/>
      </dsp:nvSpPr>
      <dsp:spPr>
        <a:xfrm>
          <a:off x="5062710" y="1675368"/>
          <a:ext cx="274976" cy="321670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shade val="90000"/>
            <a:hueOff val="0"/>
            <a:satOff val="-18433"/>
            <a:lumOff val="19778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1100" kern="1200"/>
        </a:p>
      </dsp:txBody>
      <dsp:txXfrm>
        <a:off x="5062710" y="1739702"/>
        <a:ext cx="192483" cy="193002"/>
      </dsp:txXfrm>
    </dsp:sp>
    <dsp:sp modelId="{88800063-13AD-49EE-8069-51F54D0F64A6}">
      <dsp:nvSpPr>
        <dsp:cNvPr id="0" name=""/>
        <dsp:cNvSpPr/>
      </dsp:nvSpPr>
      <dsp:spPr>
        <a:xfrm>
          <a:off x="5451828" y="1009329"/>
          <a:ext cx="1297058" cy="1653749"/>
        </a:xfrm>
        <a:prstGeom prst="roundRect">
          <a:avLst>
            <a:gd name="adj" fmla="val 10000"/>
          </a:avLst>
        </a:prstGeom>
        <a:solidFill>
          <a:schemeClr val="accent2">
            <a:shade val="80000"/>
            <a:hueOff val="0"/>
            <a:satOff val="-21014"/>
            <a:lumOff val="23814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kern="1200" dirty="0" smtClean="0"/>
            <a:t>Phase 3</a:t>
          </a:r>
          <a:endParaRPr lang="en-GB" sz="1400" kern="1200" dirty="0"/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100" kern="1200" dirty="0" smtClean="0"/>
            <a:t>Conditions Precedent satisfied under contract</a:t>
          </a:r>
          <a:endParaRPr lang="en-GB" sz="1100" kern="1200" dirty="0"/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100" kern="1200" dirty="0" smtClean="0"/>
            <a:t>Generation commences</a:t>
          </a:r>
          <a:endParaRPr lang="en-GB" sz="1100" kern="1200" dirty="0"/>
        </a:p>
      </dsp:txBody>
      <dsp:txXfrm>
        <a:off x="5489818" y="1047319"/>
        <a:ext cx="1221078" cy="1577769"/>
      </dsp:txXfrm>
    </dsp:sp>
    <dsp:sp modelId="{004CD9B0-3120-4379-A3EF-D0E2BA60742D}">
      <dsp:nvSpPr>
        <dsp:cNvPr id="0" name=""/>
        <dsp:cNvSpPr/>
      </dsp:nvSpPr>
      <dsp:spPr>
        <a:xfrm>
          <a:off x="6878592" y="1675368"/>
          <a:ext cx="274976" cy="321670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shade val="90000"/>
            <a:hueOff val="0"/>
            <a:satOff val="-27650"/>
            <a:lumOff val="29667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1100" kern="1200"/>
        </a:p>
      </dsp:txBody>
      <dsp:txXfrm>
        <a:off x="6878592" y="1739702"/>
        <a:ext cx="192483" cy="193002"/>
      </dsp:txXfrm>
    </dsp:sp>
    <dsp:sp modelId="{214AFCAA-EFFE-4C33-A718-05F1D71967F0}">
      <dsp:nvSpPr>
        <dsp:cNvPr id="0" name=""/>
        <dsp:cNvSpPr/>
      </dsp:nvSpPr>
      <dsp:spPr>
        <a:xfrm>
          <a:off x="7267709" y="1009329"/>
          <a:ext cx="1297058" cy="1653749"/>
        </a:xfrm>
        <a:prstGeom prst="roundRect">
          <a:avLst>
            <a:gd name="adj" fmla="val 10000"/>
          </a:avLst>
        </a:prstGeom>
        <a:solidFill>
          <a:schemeClr val="accent2">
            <a:shade val="80000"/>
            <a:hueOff val="0"/>
            <a:satOff val="-28019"/>
            <a:lumOff val="31752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kern="1200" dirty="0" smtClean="0"/>
            <a:t>Phase 4</a:t>
          </a:r>
          <a:endParaRPr lang="en-GB" sz="1400" kern="1200" dirty="0"/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100" kern="1200" dirty="0" smtClean="0"/>
            <a:t>Payments start under the </a:t>
          </a:r>
          <a:r>
            <a:rPr lang="en-GB" sz="1100" kern="1200" dirty="0" err="1" smtClean="0"/>
            <a:t>CfD</a:t>
          </a:r>
          <a:endParaRPr lang="en-GB" sz="1100" kern="1200" dirty="0"/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100" kern="1200" dirty="0" smtClean="0"/>
            <a:t>Updates to contractual parameters (indexation, reference prices)</a:t>
          </a:r>
          <a:endParaRPr lang="en-GB" sz="1100" kern="1200" dirty="0"/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100" kern="1200" dirty="0" smtClean="0"/>
            <a:t>Contract expires</a:t>
          </a:r>
          <a:endParaRPr lang="en-GB" sz="1100" kern="1200" dirty="0"/>
        </a:p>
      </dsp:txBody>
      <dsp:txXfrm>
        <a:off x="7305699" y="1047319"/>
        <a:ext cx="1221078" cy="157776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592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62388" y="0"/>
            <a:ext cx="295592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B09EB8E-9A0A-4407-9A9B-1771AC62398E}" type="datetimeFigureOut">
              <a:rPr lang="en-GB" smtClean="0"/>
              <a:t>07/08/2013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32925"/>
            <a:ext cx="2955925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62388" y="9432925"/>
            <a:ext cx="2955925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12C8ADB-E3FC-434F-83E2-B10ADCC6696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6853060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5290" cy="49657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63032" y="0"/>
            <a:ext cx="2955290" cy="49657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B1BE3D0-C082-48EC-897C-DE2420D7AA92}" type="datetimeFigureOut">
              <a:rPr lang="en-GB" smtClean="0"/>
              <a:t>07/08/2013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27100" y="744538"/>
            <a:ext cx="4965700" cy="3724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1990" y="4717415"/>
            <a:ext cx="5455920" cy="446913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3106"/>
            <a:ext cx="2955290" cy="49657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63032" y="9433106"/>
            <a:ext cx="2955290" cy="49657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535BC74-9825-4059-A28D-A06499D9E8D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7139054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35BC74-9825-4059-A28D-A06499D9E8D6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607109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35BC74-9825-4059-A28D-A06499D9E8D6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2788097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35BC74-9825-4059-A28D-A06499D9E8D6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8720170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35BC74-9825-4059-A28D-A06499D9E8D6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4114416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35BC74-9825-4059-A28D-A06499D9E8D6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4223724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35BC74-9825-4059-A28D-A06499D9E8D6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8858559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35BC74-9825-4059-A28D-A06499D9E8D6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7828768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35BC74-9825-4059-A28D-A06499D9E8D6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6467731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35BC74-9825-4059-A28D-A06499D9E8D6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2453254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i="1" baseline="0" dirty="0" smtClean="0"/>
              <a:t> </a:t>
            </a:r>
            <a:endParaRPr lang="en-GB" i="1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35BC74-9825-4059-A28D-A06499D9E8D6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848190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83" name="Picture 11" descr="front com"/>
          <p:cNvPicPr>
            <a:picLocks noChangeAspect="1" noChangeArrowheads="1"/>
          </p:cNvPicPr>
          <p:nvPr userDrawn="1"/>
        </p:nvPicPr>
        <p:blipFill>
          <a:blip r:embed="rId2" cstate="print"/>
          <a:srcRect l="8195" t="20126" r="7840" b="7307"/>
          <a:stretch>
            <a:fillRect/>
          </a:stretch>
        </p:blipFill>
        <p:spPr bwMode="auto">
          <a:xfrm>
            <a:off x="0" y="1268760"/>
            <a:ext cx="9144000" cy="5587653"/>
          </a:xfrm>
          <a:prstGeom prst="rect">
            <a:avLst/>
          </a:prstGeom>
          <a:noFill/>
        </p:spPr>
      </p:pic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00113" y="1916113"/>
            <a:ext cx="7772400" cy="1441450"/>
          </a:xfrm>
        </p:spPr>
        <p:txBody>
          <a:bodyPr/>
          <a:lstStyle>
            <a:lvl1pPr>
              <a:defRPr sz="4500" b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900113" y="3357563"/>
            <a:ext cx="7775575" cy="1223962"/>
          </a:xfrm>
        </p:spPr>
        <p:txBody>
          <a:bodyPr/>
          <a:lstStyle>
            <a:lvl1pPr marL="0" indent="0">
              <a:buFontTx/>
              <a:buNone/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pic>
        <p:nvPicPr>
          <p:cNvPr id="2050" name="Picture 2" descr="DECC_CYAN_AW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452320" y="188640"/>
            <a:ext cx="14859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0311612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85854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6688" y="142875"/>
            <a:ext cx="1871662" cy="587851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00113" y="142875"/>
            <a:ext cx="5464175" cy="587851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24908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Grp="1" noChangeArrowheads="1"/>
          </p:cNvSpPr>
          <p:nvPr userDrawn="1">
            <p:ph type="body" idx="1"/>
          </p:nvPr>
        </p:nvSpPr>
        <p:spPr>
          <a:xfrm>
            <a:off x="900113" y="1844675"/>
            <a:ext cx="6616700" cy="4032250"/>
          </a:xfrm>
          <a:solidFill>
            <a:schemeClr val="bg1"/>
          </a:solidFill>
        </p:spPr>
        <p:txBody>
          <a:bodyPr/>
          <a:lstStyle/>
          <a:p>
            <a:pPr marL="0" lvl="0" indent="0">
              <a:buFontTx/>
              <a:buNone/>
            </a:pPr>
            <a:r>
              <a:rPr lang="en-US" sz="3600" smtClean="0">
                <a:solidFill>
                  <a:srgbClr val="00AEEF"/>
                </a:solidFill>
              </a:rPr>
              <a:t>Click to edit Master text styles</a:t>
            </a:r>
          </a:p>
          <a:p>
            <a:pPr marL="0" lvl="1" indent="0">
              <a:buFontTx/>
              <a:buNone/>
            </a:pPr>
            <a:r>
              <a:rPr lang="en-US" sz="3600" smtClean="0">
                <a:solidFill>
                  <a:srgbClr val="00AEEF"/>
                </a:solidFill>
              </a:rPr>
              <a:t>Second level</a:t>
            </a:r>
          </a:p>
        </p:txBody>
      </p:sp>
      <p:sp>
        <p:nvSpPr>
          <p:cNvPr id="5" name="Rectangle 2"/>
          <p:cNvSpPr>
            <a:spLocks noGrp="1" noChangeArrowheads="1"/>
          </p:cNvSpPr>
          <p:nvPr userDrawn="1">
            <p:ph type="title"/>
          </p:nvPr>
        </p:nvSpPr>
        <p:spPr>
          <a:xfrm>
            <a:off x="900113" y="171450"/>
            <a:ext cx="5400675" cy="5048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612386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306876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00113" y="1989138"/>
            <a:ext cx="3667125" cy="4032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19638" y="1989138"/>
            <a:ext cx="3668712" cy="4032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505584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768199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54643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105656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832404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8436599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 descr="front com"/>
          <p:cNvPicPr>
            <a:picLocks noChangeAspect="1" noChangeArrowheads="1"/>
          </p:cNvPicPr>
          <p:nvPr/>
        </p:nvPicPr>
        <p:blipFill>
          <a:blip r:embed="rId13" cstate="print"/>
          <a:srcRect l="8195" t="20126" r="7840" b="77693"/>
          <a:stretch>
            <a:fillRect/>
          </a:stretch>
        </p:blipFill>
        <p:spPr bwMode="auto">
          <a:xfrm>
            <a:off x="0" y="1268760"/>
            <a:ext cx="9144000" cy="167928"/>
          </a:xfrm>
          <a:prstGeom prst="rect">
            <a:avLst/>
          </a:prstGeom>
          <a:noFill/>
        </p:spPr>
      </p:pic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00113" y="142875"/>
            <a:ext cx="5400675" cy="50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00113" y="1989138"/>
            <a:ext cx="7488237" cy="403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smtClean="0"/>
          </a:p>
        </p:txBody>
      </p:sp>
      <p:pic>
        <p:nvPicPr>
          <p:cNvPr id="2" name="Picture 2" descr="DECC_CYAN_AW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7452320" y="188640"/>
            <a:ext cx="14859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3610567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7B7979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7B7979"/>
          </a:solidFill>
          <a:latin typeface="Arial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7B7979"/>
          </a:solidFill>
          <a:latin typeface="Arial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7B7979"/>
          </a:solidFill>
          <a:latin typeface="Arial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7B7979"/>
          </a:solidFill>
          <a:latin typeface="Arial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7B7979"/>
          </a:solidFill>
          <a:latin typeface="Arial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7B7979"/>
          </a:solidFill>
          <a:latin typeface="Arial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7B7979"/>
          </a:solidFill>
          <a:latin typeface="Arial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7B7979"/>
          </a:solidFill>
          <a:latin typeface="Arial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1700">
          <a:solidFill>
            <a:srgbClr val="7B7979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1700">
          <a:solidFill>
            <a:srgbClr val="7B7979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1700">
          <a:solidFill>
            <a:srgbClr val="7B7979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1700">
          <a:solidFill>
            <a:srgbClr val="7B7979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1700">
          <a:solidFill>
            <a:srgbClr val="7B7979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1700">
          <a:solidFill>
            <a:srgbClr val="7B7979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1700">
          <a:solidFill>
            <a:srgbClr val="7B7979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1700">
          <a:solidFill>
            <a:srgbClr val="7B7979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1700">
          <a:solidFill>
            <a:srgbClr val="7B7979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b="1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CfD</a:t>
            </a:r>
            <a:r>
              <a:rPr lang="en-GB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Collaborative Development workshops</a:t>
            </a:r>
            <a:endParaRPr lang="en-GB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99592" y="3717032"/>
            <a:ext cx="7775575" cy="1223962"/>
          </a:xfrm>
        </p:spPr>
        <p:txBody>
          <a:bodyPr/>
          <a:lstStyle/>
          <a:p>
            <a:r>
              <a:rPr lang="en-GB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EMR Industry Steering Group - August 8 2013</a:t>
            </a:r>
            <a:endParaRPr lang="en-GB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2141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60495" y="5137314"/>
            <a:ext cx="8784976" cy="145966"/>
          </a:xfrm>
          <a:prstGeom prst="rect">
            <a:avLst/>
          </a:prstGeom>
          <a:gradFill flip="none" rotWithShape="1">
            <a:gsLst>
              <a:gs pos="0">
                <a:srgbClr val="4F81BD">
                  <a:tint val="66000"/>
                  <a:satMod val="160000"/>
                </a:srgbClr>
              </a:gs>
              <a:gs pos="50000">
                <a:srgbClr val="4F81BD">
                  <a:tint val="44500"/>
                  <a:satMod val="160000"/>
                </a:srgbClr>
              </a:gs>
              <a:gs pos="100000">
                <a:srgbClr val="4F81BD">
                  <a:tint val="23500"/>
                  <a:satMod val="160000"/>
                </a:srgbClr>
              </a:gs>
            </a:gsLst>
            <a:path path="circle">
              <a:fillToRect l="100000" b="100000"/>
            </a:path>
            <a:tileRect t="-100000" r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tx1"/>
                </a:solidFill>
              </a:rPr>
              <a:t>DECC/FACILITATORS REVIEW INPUTS AND DEVELOP </a:t>
            </a:r>
            <a:r>
              <a:rPr lang="en-GB" sz="1000" b="1" dirty="0" smtClean="0">
                <a:solidFill>
                  <a:schemeClr val="tx1"/>
                </a:solidFill>
              </a:rPr>
              <a:t>DRAFT OUTPUTS</a:t>
            </a:r>
            <a:endParaRPr lang="en-GB" sz="1000" b="1" dirty="0">
              <a:solidFill>
                <a:schemeClr val="tx1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68942" y="4430820"/>
            <a:ext cx="8784976" cy="70817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100" dirty="0" smtClean="0">
                <a:solidFill>
                  <a:schemeClr val="tx1"/>
                </a:solidFill>
              </a:rPr>
              <a:t>Week 4 	</a:t>
            </a:r>
            <a:r>
              <a:rPr lang="en-GB" sz="1100" b="1" dirty="0" smtClean="0">
                <a:solidFill>
                  <a:srgbClr val="0070C0"/>
                </a:solidFill>
              </a:rPr>
              <a:t>CfD allocation </a:t>
            </a:r>
            <a:endParaRPr lang="en-GB" sz="1100" b="1" dirty="0">
              <a:solidFill>
                <a:srgbClr val="0070C0"/>
              </a:solidFill>
            </a:endParaRPr>
          </a:p>
          <a:p>
            <a:r>
              <a:rPr lang="en-GB" sz="1100" dirty="0" smtClean="0">
                <a:solidFill>
                  <a:schemeClr val="tx1"/>
                </a:solidFill>
              </a:rPr>
              <a:t>	Tue 	Allocation, FCFS, LCF information </a:t>
            </a:r>
          </a:p>
          <a:p>
            <a:r>
              <a:rPr lang="en-GB" sz="1100" dirty="0">
                <a:solidFill>
                  <a:schemeClr val="tx1"/>
                </a:solidFill>
              </a:rPr>
              <a:t>	</a:t>
            </a:r>
            <a:r>
              <a:rPr lang="en-GB" sz="1100" dirty="0" smtClean="0">
                <a:solidFill>
                  <a:schemeClr val="tx1"/>
                </a:solidFill>
              </a:rPr>
              <a:t>Wed 	Allocation auctions, LCF information </a:t>
            </a:r>
          </a:p>
          <a:p>
            <a:r>
              <a:rPr lang="en-GB" sz="1100" dirty="0" smtClean="0">
                <a:solidFill>
                  <a:schemeClr val="tx1"/>
                </a:solidFill>
              </a:rPr>
              <a:t>	</a:t>
            </a:r>
            <a:endParaRPr lang="en-GB" sz="1100" dirty="0">
              <a:solidFill>
                <a:schemeClr val="tx1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68942" y="2710527"/>
            <a:ext cx="8784976" cy="79208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100" dirty="0" smtClean="0">
                <a:solidFill>
                  <a:schemeClr val="tx1"/>
                </a:solidFill>
              </a:rPr>
              <a:t>Week 2	</a:t>
            </a:r>
            <a:r>
              <a:rPr lang="en-GB" sz="1100" b="1" dirty="0" smtClean="0">
                <a:solidFill>
                  <a:srgbClr val="0070C0"/>
                </a:solidFill>
              </a:rPr>
              <a:t>Calculate, reconcile and invoice </a:t>
            </a:r>
          </a:p>
          <a:p>
            <a:r>
              <a:rPr lang="en-GB" sz="1100" dirty="0">
                <a:solidFill>
                  <a:schemeClr val="tx1"/>
                </a:solidFill>
              </a:rPr>
              <a:t>	</a:t>
            </a:r>
            <a:r>
              <a:rPr lang="en-GB" sz="1100" dirty="0" smtClean="0">
                <a:solidFill>
                  <a:schemeClr val="tx1"/>
                </a:solidFill>
              </a:rPr>
              <a:t>Tue 	</a:t>
            </a:r>
            <a:r>
              <a:rPr lang="en-GB" sz="1100" dirty="0" smtClean="0">
                <a:solidFill>
                  <a:schemeClr val="tx1"/>
                </a:solidFill>
              </a:rPr>
              <a:t>Handling payments and receipts, disputes. </a:t>
            </a:r>
            <a:r>
              <a:rPr lang="en-GB" sz="1100" dirty="0" smtClean="0">
                <a:solidFill>
                  <a:schemeClr val="tx1"/>
                </a:solidFill>
              </a:rPr>
              <a:t>	 	</a:t>
            </a:r>
            <a:endParaRPr lang="en-GB" sz="1100" dirty="0">
              <a:solidFill>
                <a:schemeClr val="tx1"/>
              </a:solidFill>
            </a:endParaRPr>
          </a:p>
          <a:p>
            <a:r>
              <a:rPr lang="en-GB" sz="1100" dirty="0" smtClean="0">
                <a:solidFill>
                  <a:schemeClr val="tx1"/>
                </a:solidFill>
              </a:rPr>
              <a:t>	</a:t>
            </a:r>
            <a:endParaRPr lang="en-GB" sz="1100" dirty="0">
              <a:solidFill>
                <a:schemeClr val="tx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84871" y="1772473"/>
            <a:ext cx="8779202" cy="79208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100" dirty="0" smtClean="0">
                <a:solidFill>
                  <a:schemeClr val="tx1"/>
                </a:solidFill>
              </a:rPr>
              <a:t>Week 1	</a:t>
            </a:r>
            <a:r>
              <a:rPr lang="en-GB" sz="1100" b="1" dirty="0">
                <a:solidFill>
                  <a:srgbClr val="0070C0"/>
                </a:solidFill>
              </a:rPr>
              <a:t>Calculate, reconcile and invoice</a:t>
            </a:r>
          </a:p>
          <a:p>
            <a:r>
              <a:rPr lang="en-GB" sz="1100" dirty="0">
                <a:solidFill>
                  <a:schemeClr val="tx1"/>
                </a:solidFill>
              </a:rPr>
              <a:t>	</a:t>
            </a:r>
            <a:r>
              <a:rPr lang="en-GB" sz="1100" dirty="0" smtClean="0">
                <a:solidFill>
                  <a:schemeClr val="tx1"/>
                </a:solidFill>
              </a:rPr>
              <a:t>Tue 	</a:t>
            </a:r>
            <a:r>
              <a:rPr lang="en-GB" sz="1100" dirty="0" smtClean="0">
                <a:solidFill>
                  <a:schemeClr val="tx1"/>
                </a:solidFill>
              </a:rPr>
              <a:t>Invoicing, suppler and generator set-up (collateral)</a:t>
            </a:r>
            <a:endParaRPr lang="en-GB" sz="1100" dirty="0" smtClean="0">
              <a:solidFill>
                <a:schemeClr val="tx1"/>
              </a:solidFill>
            </a:endParaRPr>
          </a:p>
          <a:p>
            <a:r>
              <a:rPr lang="en-GB" sz="1100" dirty="0">
                <a:solidFill>
                  <a:schemeClr val="tx1"/>
                </a:solidFill>
              </a:rPr>
              <a:t>	</a:t>
            </a:r>
            <a:r>
              <a:rPr lang="en-GB" sz="1100" dirty="0" smtClean="0">
                <a:solidFill>
                  <a:schemeClr val="tx1"/>
                </a:solidFill>
              </a:rPr>
              <a:t>Wed 	</a:t>
            </a:r>
            <a:r>
              <a:rPr lang="en-GB" sz="1100" dirty="0" smtClean="0">
                <a:solidFill>
                  <a:schemeClr val="tx1"/>
                </a:solidFill>
              </a:rPr>
              <a:t>Reserve fund start-up and end-of -year processes</a:t>
            </a:r>
            <a:r>
              <a:rPr lang="en-GB" sz="1100" dirty="0" smtClean="0">
                <a:solidFill>
                  <a:schemeClr val="tx1"/>
                </a:solidFill>
              </a:rPr>
              <a:t>		</a:t>
            </a:r>
            <a:endParaRPr lang="en-GB" sz="1100" dirty="0">
              <a:solidFill>
                <a:schemeClr val="tx1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88599" y="1628800"/>
            <a:ext cx="8784976" cy="145966"/>
          </a:xfrm>
          <a:prstGeom prst="rect">
            <a:avLst/>
          </a:prstGeom>
          <a:gradFill flip="none" rotWithShape="1">
            <a:gsLst>
              <a:gs pos="0">
                <a:srgbClr val="4F81BD">
                  <a:tint val="66000"/>
                  <a:satMod val="160000"/>
                </a:srgbClr>
              </a:gs>
              <a:gs pos="50000">
                <a:srgbClr val="4F81BD">
                  <a:tint val="44500"/>
                  <a:satMod val="160000"/>
                </a:srgbClr>
              </a:gs>
              <a:gs pos="100000">
                <a:srgbClr val="4F81BD">
                  <a:tint val="23500"/>
                  <a:satMod val="160000"/>
                </a:srgbClr>
              </a:gs>
            </a:gsLst>
            <a:path path="circle">
              <a:fillToRect l="100000" b="100000"/>
            </a:path>
            <a:tileRect t="-100000" r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 smtClean="0">
                <a:solidFill>
                  <a:schemeClr val="tx1"/>
                </a:solidFill>
              </a:rPr>
              <a:t>DECC/FACILITATORS REVIEW INPUTS AND DEVELOP PELIMINARY OUTPUTS</a:t>
            </a:r>
            <a:endParaRPr lang="en-GB" sz="1000" b="1" dirty="0">
              <a:solidFill>
                <a:schemeClr val="tx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84871" y="2564561"/>
            <a:ext cx="8769047" cy="145966"/>
          </a:xfrm>
          <a:prstGeom prst="rect">
            <a:avLst/>
          </a:prstGeom>
          <a:gradFill flip="none" rotWithShape="1">
            <a:gsLst>
              <a:gs pos="0">
                <a:srgbClr val="4F81BD">
                  <a:tint val="66000"/>
                  <a:satMod val="160000"/>
                </a:srgbClr>
              </a:gs>
              <a:gs pos="50000">
                <a:srgbClr val="4F81BD">
                  <a:tint val="44500"/>
                  <a:satMod val="160000"/>
                </a:srgbClr>
              </a:gs>
              <a:gs pos="100000">
                <a:srgbClr val="4F81BD">
                  <a:tint val="23500"/>
                  <a:satMod val="160000"/>
                </a:srgbClr>
              </a:gs>
            </a:gsLst>
            <a:path path="circle">
              <a:fillToRect l="100000" b="100000"/>
            </a:path>
            <a:tileRect t="-100000" r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 smtClean="0">
                <a:solidFill>
                  <a:schemeClr val="tx1"/>
                </a:solidFill>
              </a:rPr>
              <a:t>DECC/FACILITATORS REVIEW INPUTS AND DEVELOP PELIMINARY OUTPUTS</a:t>
            </a:r>
            <a:endParaRPr lang="en-GB" sz="1000" b="1" dirty="0">
              <a:solidFill>
                <a:schemeClr val="tx1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68942" y="3502615"/>
            <a:ext cx="8784976" cy="145966"/>
          </a:xfrm>
          <a:prstGeom prst="rect">
            <a:avLst/>
          </a:prstGeom>
          <a:gradFill flip="none" rotWithShape="1">
            <a:gsLst>
              <a:gs pos="0">
                <a:srgbClr val="4F81BD">
                  <a:tint val="66000"/>
                  <a:satMod val="160000"/>
                </a:srgbClr>
              </a:gs>
              <a:gs pos="50000">
                <a:srgbClr val="4F81BD">
                  <a:tint val="44500"/>
                  <a:satMod val="160000"/>
                </a:srgbClr>
              </a:gs>
              <a:gs pos="100000">
                <a:srgbClr val="4F81BD">
                  <a:tint val="23500"/>
                  <a:satMod val="160000"/>
                </a:srgbClr>
              </a:gs>
            </a:gsLst>
            <a:path path="circle">
              <a:fillToRect l="100000" b="100000"/>
            </a:path>
            <a:tileRect t="-100000" r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 smtClean="0">
                <a:solidFill>
                  <a:schemeClr val="tx1"/>
                </a:solidFill>
              </a:rPr>
              <a:t>DECC/FACILITATORS REVIEW INPUTS AND DEVELOP PELIMINARY OUTPUTS</a:t>
            </a:r>
            <a:endParaRPr lang="en-GB" sz="1000" b="1" dirty="0">
              <a:solidFill>
                <a:schemeClr val="tx1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168942" y="4249752"/>
            <a:ext cx="8784976" cy="145966"/>
          </a:xfrm>
          <a:prstGeom prst="rect">
            <a:avLst/>
          </a:prstGeom>
          <a:gradFill flip="none" rotWithShape="1">
            <a:gsLst>
              <a:gs pos="0">
                <a:srgbClr val="4F81BD">
                  <a:tint val="66000"/>
                  <a:satMod val="160000"/>
                </a:srgbClr>
              </a:gs>
              <a:gs pos="50000">
                <a:srgbClr val="4F81BD">
                  <a:tint val="44500"/>
                  <a:satMod val="160000"/>
                </a:srgbClr>
              </a:gs>
              <a:gs pos="100000">
                <a:srgbClr val="4F81BD">
                  <a:tint val="23500"/>
                  <a:satMod val="160000"/>
                </a:srgbClr>
              </a:gs>
            </a:gsLst>
            <a:path path="circle">
              <a:fillToRect l="100000" b="100000"/>
            </a:path>
            <a:tileRect t="-100000" r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 smtClean="0">
                <a:solidFill>
                  <a:schemeClr val="tx1"/>
                </a:solidFill>
              </a:rPr>
              <a:t>DECC/FACILITATORS REVIEW INPUTS AND DEVELOP PELIMINARY OUTPUTS</a:t>
            </a:r>
            <a:endParaRPr lang="en-GB" sz="1000" b="1" dirty="0">
              <a:solidFill>
                <a:schemeClr val="tx1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160495" y="5288995"/>
            <a:ext cx="8776529" cy="64807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100" dirty="0" smtClean="0">
                <a:solidFill>
                  <a:schemeClr val="tx1"/>
                </a:solidFill>
              </a:rPr>
              <a:t>Week 5 	</a:t>
            </a:r>
            <a:r>
              <a:rPr lang="en-GB" sz="1100" b="1" dirty="0" smtClean="0">
                <a:solidFill>
                  <a:srgbClr val="0070C0"/>
                </a:solidFill>
              </a:rPr>
              <a:t>Wash up sessions</a:t>
            </a:r>
            <a:endParaRPr lang="en-GB" sz="1100" b="1" dirty="0">
              <a:solidFill>
                <a:srgbClr val="0070C0"/>
              </a:solidFill>
            </a:endParaRPr>
          </a:p>
          <a:p>
            <a:r>
              <a:rPr lang="en-GB" sz="1100" dirty="0" smtClean="0">
                <a:solidFill>
                  <a:schemeClr val="tx1"/>
                </a:solidFill>
              </a:rPr>
              <a:t>	Tue</a:t>
            </a:r>
            <a:r>
              <a:rPr lang="en-GB" sz="1100" dirty="0">
                <a:solidFill>
                  <a:schemeClr val="tx1"/>
                </a:solidFill>
              </a:rPr>
              <a:t>	 </a:t>
            </a:r>
            <a:r>
              <a:rPr lang="en-GB" sz="1100" dirty="0" smtClean="0">
                <a:solidFill>
                  <a:schemeClr val="tx1"/>
                </a:solidFill>
              </a:rPr>
              <a:t>Wash-up </a:t>
            </a:r>
            <a:r>
              <a:rPr lang="en-GB" sz="1100" dirty="0" smtClean="0">
                <a:solidFill>
                  <a:schemeClr val="tx1"/>
                </a:solidFill>
              </a:rPr>
              <a:t>session  	</a:t>
            </a:r>
          </a:p>
          <a:p>
            <a:r>
              <a:rPr lang="en-GB" sz="1100" dirty="0">
                <a:solidFill>
                  <a:schemeClr val="tx1"/>
                </a:solidFill>
              </a:rPr>
              <a:t>	</a:t>
            </a:r>
            <a:r>
              <a:rPr lang="en-GB" sz="1100" dirty="0" smtClean="0">
                <a:solidFill>
                  <a:schemeClr val="tx1"/>
                </a:solidFill>
              </a:rPr>
              <a:t>Wed 	</a:t>
            </a:r>
            <a:r>
              <a:rPr lang="en-GB" sz="1100" dirty="0">
                <a:solidFill>
                  <a:schemeClr val="tx1"/>
                </a:solidFill>
              </a:rPr>
              <a:t> </a:t>
            </a:r>
            <a:r>
              <a:rPr lang="en-GB" sz="1100" dirty="0" smtClean="0">
                <a:solidFill>
                  <a:schemeClr val="tx1"/>
                </a:solidFill>
              </a:rPr>
              <a:t>Wash-up </a:t>
            </a:r>
            <a:r>
              <a:rPr lang="en-GB" sz="1100" dirty="0" smtClean="0">
                <a:solidFill>
                  <a:schemeClr val="tx1"/>
                </a:solidFill>
              </a:rPr>
              <a:t>session</a:t>
            </a:r>
            <a:endParaRPr lang="en-GB" sz="1100" dirty="0">
              <a:solidFill>
                <a:schemeClr val="tx1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323529" y="332656"/>
            <a:ext cx="662473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b="1" dirty="0" smtClean="0">
                <a:solidFill>
                  <a:srgbClr val="0070C0"/>
                </a:solidFill>
              </a:rPr>
              <a:t>9. CfD </a:t>
            </a:r>
            <a:r>
              <a:rPr lang="en-GB" sz="2400" b="1" dirty="0" smtClean="0">
                <a:solidFill>
                  <a:srgbClr val="0070C0"/>
                </a:solidFill>
              </a:rPr>
              <a:t>workshops – </a:t>
            </a:r>
            <a:r>
              <a:rPr lang="en-GB" sz="2400" b="1" dirty="0" smtClean="0">
                <a:solidFill>
                  <a:srgbClr val="0070C0"/>
                </a:solidFill>
              </a:rPr>
              <a:t>indicative programme </a:t>
            </a:r>
            <a:r>
              <a:rPr lang="en-GB" sz="2400" b="1" dirty="0" smtClean="0">
                <a:solidFill>
                  <a:srgbClr val="0070C0"/>
                </a:solidFill>
              </a:rPr>
              <a:t>overview </a:t>
            </a:r>
            <a:endParaRPr lang="en-GB" sz="2400" b="1" dirty="0">
              <a:solidFill>
                <a:srgbClr val="0070C0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173814" y="3651210"/>
            <a:ext cx="8784976" cy="598541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100" dirty="0" smtClean="0">
                <a:solidFill>
                  <a:schemeClr val="tx1"/>
                </a:solidFill>
              </a:rPr>
              <a:t>Week 3	</a:t>
            </a:r>
            <a:r>
              <a:rPr lang="en-GB" sz="1100" b="1" dirty="0" smtClean="0">
                <a:solidFill>
                  <a:srgbClr val="0070C0"/>
                </a:solidFill>
              </a:rPr>
              <a:t>CfD eligibility and appeal</a:t>
            </a:r>
          </a:p>
          <a:p>
            <a:r>
              <a:rPr lang="en-GB" sz="1100" dirty="0">
                <a:solidFill>
                  <a:schemeClr val="tx1"/>
                </a:solidFill>
              </a:rPr>
              <a:t>	</a:t>
            </a:r>
            <a:r>
              <a:rPr lang="en-GB" sz="1100" dirty="0" smtClean="0">
                <a:solidFill>
                  <a:schemeClr val="tx1"/>
                </a:solidFill>
              </a:rPr>
              <a:t>Tue 	CfD eligibility	          	 	</a:t>
            </a:r>
            <a:endParaRPr lang="en-GB" sz="1100" dirty="0">
              <a:solidFill>
                <a:schemeClr val="tx1"/>
              </a:solidFill>
            </a:endParaRPr>
          </a:p>
          <a:p>
            <a:r>
              <a:rPr lang="en-GB" sz="1100" dirty="0" smtClean="0">
                <a:solidFill>
                  <a:schemeClr val="tx1"/>
                </a:solidFill>
              </a:rPr>
              <a:t>	Wed 	CfD appeal</a:t>
            </a:r>
            <a:endParaRPr lang="en-GB" sz="1100" dirty="0">
              <a:solidFill>
                <a:schemeClr val="tx1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137909" y="5946714"/>
            <a:ext cx="8784976" cy="145966"/>
          </a:xfrm>
          <a:prstGeom prst="rect">
            <a:avLst/>
          </a:prstGeom>
          <a:gradFill flip="none" rotWithShape="1">
            <a:gsLst>
              <a:gs pos="0">
                <a:srgbClr val="4F81BD">
                  <a:tint val="66000"/>
                  <a:satMod val="160000"/>
                </a:srgbClr>
              </a:gs>
              <a:gs pos="50000">
                <a:srgbClr val="4F81BD">
                  <a:tint val="44500"/>
                  <a:satMod val="160000"/>
                </a:srgbClr>
              </a:gs>
              <a:gs pos="100000">
                <a:srgbClr val="4F81BD">
                  <a:tint val="23500"/>
                  <a:satMod val="160000"/>
                </a:srgbClr>
              </a:gs>
            </a:gsLst>
            <a:path path="circle">
              <a:fillToRect l="100000" b="100000"/>
            </a:path>
            <a:tileRect t="-100000" r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tx1"/>
                </a:solidFill>
              </a:rPr>
              <a:t>DECC/FACILITATORS </a:t>
            </a:r>
            <a:r>
              <a:rPr lang="en-GB" sz="1000" b="1" dirty="0" smtClean="0">
                <a:solidFill>
                  <a:schemeClr val="tx1"/>
                </a:solidFill>
              </a:rPr>
              <a:t>DEVELOP OUTPUTS</a:t>
            </a:r>
            <a:endParaRPr lang="en-GB" sz="10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5158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>
          <a:xfrm>
            <a:off x="827584" y="1844824"/>
            <a:ext cx="7632848" cy="4032250"/>
          </a:xfrm>
        </p:spPr>
        <p:txBody>
          <a:bodyPr/>
          <a:lstStyle/>
          <a:p>
            <a:r>
              <a:rPr lang="en-GB" dirty="0" smtClean="0"/>
              <a:t>Aim: provide an outline of the areas in the CfD end-to-end process that we will put to Collaborative Development working groups, recognising that extensive further </a:t>
            </a:r>
            <a:r>
              <a:rPr lang="en-GB" dirty="0" smtClean="0"/>
              <a:t>engagement is </a:t>
            </a:r>
            <a:r>
              <a:rPr lang="en-GB" dirty="0" smtClean="0"/>
              <a:t>planned on all elements, including: </a:t>
            </a:r>
          </a:p>
          <a:p>
            <a:pPr marL="0" indent="0">
              <a:buNone/>
            </a:pPr>
            <a:endParaRPr lang="en-GB" dirty="0"/>
          </a:p>
          <a:p>
            <a:pPr lvl="1"/>
            <a:r>
              <a:rPr lang="en-GB" dirty="0" smtClean="0"/>
              <a:t>Continuation of CfD and Institutions Expert Groups (on policy development)</a:t>
            </a:r>
          </a:p>
          <a:p>
            <a:pPr lvl="1"/>
            <a:r>
              <a:rPr lang="en-GB" dirty="0" smtClean="0"/>
              <a:t>Workshops in August on CfD contract and allocation policy</a:t>
            </a:r>
          </a:p>
          <a:p>
            <a:pPr lvl="1"/>
            <a:r>
              <a:rPr lang="en-GB" dirty="0" smtClean="0"/>
              <a:t>October consultation on comprehensive policy</a:t>
            </a:r>
          </a:p>
          <a:p>
            <a:pPr lvl="1"/>
            <a:r>
              <a:rPr lang="en-GB" dirty="0" smtClean="0"/>
              <a:t>Delivery plan consultation (published 17 July, closes 25 September) and series of stakeholder workshops </a:t>
            </a:r>
          </a:p>
          <a:p>
            <a:pPr lvl="1"/>
            <a:r>
              <a:rPr lang="en-GB" dirty="0" smtClean="0"/>
              <a:t>BIS consultation on administration of the EII exemption scheme (published 4 July, closes 30 August)</a:t>
            </a:r>
          </a:p>
          <a:p>
            <a:pPr lvl="1"/>
            <a:r>
              <a:rPr lang="en-GB" dirty="0" smtClean="0"/>
              <a:t>Ad hoc bilateral engagement</a:t>
            </a:r>
          </a:p>
          <a:p>
            <a:pPr marL="457200" lvl="1" indent="0">
              <a:buNone/>
            </a:pPr>
            <a:endParaRPr lang="en-GB" dirty="0" smtClean="0"/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 smtClean="0"/>
          </a:p>
          <a:p>
            <a:endParaRPr lang="en-GB" dirty="0" smtClean="0"/>
          </a:p>
          <a:p>
            <a:endParaRPr lang="en-GB" dirty="0"/>
          </a:p>
          <a:p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899592" y="332656"/>
            <a:ext cx="5400675" cy="504825"/>
          </a:xfrm>
        </p:spPr>
        <p:txBody>
          <a:bodyPr/>
          <a:lstStyle/>
          <a:p>
            <a:r>
              <a:rPr lang="en-GB" dirty="0" smtClean="0"/>
              <a:t>1. CfD </a:t>
            </a:r>
            <a:r>
              <a:rPr lang="en-GB" dirty="0" smtClean="0"/>
              <a:t>collaborative development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09336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600" dirty="0" smtClean="0"/>
              <a:t>Series of process maps developed over key elements of the CfD lifecycle – from contract placement through to termination, as set out in the suite of documents published yesterday. </a:t>
            </a:r>
          </a:p>
          <a:p>
            <a:pPr marL="0" indent="0">
              <a:buNone/>
            </a:pPr>
            <a:endParaRPr lang="en-GB" sz="1600" dirty="0" smtClean="0"/>
          </a:p>
          <a:p>
            <a:r>
              <a:rPr lang="en-GB" sz="1600" dirty="0" smtClean="0"/>
              <a:t>Maps drawn together by National Grid, with a focus on those parts of the process that need to be exposed to Collaborative Development. </a:t>
            </a:r>
          </a:p>
          <a:p>
            <a:endParaRPr lang="en-GB" sz="1600" dirty="0"/>
          </a:p>
          <a:p>
            <a:r>
              <a:rPr lang="en-GB" sz="1600" dirty="0" smtClean="0"/>
              <a:t>Maps will be used to underpin Collaborative Development discussions so as to ensure a clear, coherent and common understanding of processes and system requirements. </a:t>
            </a:r>
          </a:p>
          <a:p>
            <a:pPr marL="0" indent="0">
              <a:buNone/>
            </a:pPr>
            <a:endParaRPr lang="en-GB" sz="1600" dirty="0" smtClean="0"/>
          </a:p>
          <a:p>
            <a:r>
              <a:rPr lang="en-GB" sz="1600" dirty="0" smtClean="0"/>
              <a:t>It should be noted that in the following slides, not all functions are set out in chronological order: some elements of the process may run in parallel, or be required on an ad hoc basis. </a:t>
            </a:r>
            <a:endParaRPr lang="en-GB" sz="1600" dirty="0"/>
          </a:p>
          <a:p>
            <a:endParaRPr lang="en-GB" dirty="0" smtClean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 smtClean="0"/>
          </a:p>
          <a:p>
            <a:endParaRPr lang="en-GB" dirty="0"/>
          </a:p>
          <a:p>
            <a:pPr marL="0" indent="0">
              <a:buNone/>
            </a:pPr>
            <a:endParaRPr lang="en-GB" dirty="0" smtClean="0"/>
          </a:p>
          <a:p>
            <a:endParaRPr lang="en-GB" dirty="0" smtClean="0"/>
          </a:p>
          <a:p>
            <a:endParaRPr lang="en-GB" dirty="0"/>
          </a:p>
          <a:p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899592" y="404664"/>
            <a:ext cx="5400675" cy="504825"/>
          </a:xfrm>
        </p:spPr>
        <p:txBody>
          <a:bodyPr/>
          <a:lstStyle/>
          <a:p>
            <a:r>
              <a:rPr lang="en-GB" dirty="0" smtClean="0"/>
              <a:t>2. Process </a:t>
            </a:r>
            <a:r>
              <a:rPr lang="en-GB" dirty="0" smtClean="0"/>
              <a:t>mapping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17782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1199634436"/>
              </p:ext>
            </p:extLst>
          </p:nvPr>
        </p:nvGraphicFramePr>
        <p:xfrm>
          <a:off x="251520" y="1124744"/>
          <a:ext cx="8568952" cy="36724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pSp>
        <p:nvGrpSpPr>
          <p:cNvPr id="2052" name="Group 3"/>
          <p:cNvGrpSpPr>
            <a:grpSpLocks/>
          </p:cNvGrpSpPr>
          <p:nvPr/>
        </p:nvGrpSpPr>
        <p:grpSpPr bwMode="auto">
          <a:xfrm>
            <a:off x="3924297" y="3971926"/>
            <a:ext cx="4895850" cy="792162"/>
            <a:chOff x="5256580" y="2253276"/>
            <a:chExt cx="1071119" cy="1419131"/>
          </a:xfrm>
        </p:grpSpPr>
        <p:sp>
          <p:nvSpPr>
            <p:cNvPr id="5" name="Rounded Rectangle 4"/>
            <p:cNvSpPr/>
            <p:nvPr/>
          </p:nvSpPr>
          <p:spPr>
            <a:xfrm>
              <a:off x="5256580" y="2253276"/>
              <a:ext cx="1071119" cy="1419131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shade val="80000"/>
                <a:hueOff val="0"/>
                <a:satOff val="-28019"/>
                <a:lumOff val="31752"/>
                <a:alphaOff val="0"/>
              </a:schemeClr>
            </a:fillRef>
            <a:effectRef idx="0">
              <a:schemeClr val="accent2">
                <a:shade val="80000"/>
                <a:hueOff val="0"/>
                <a:satOff val="-28019"/>
                <a:lumOff val="31752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6" name="Rounded Rectangle 4"/>
            <p:cNvSpPr/>
            <p:nvPr/>
          </p:nvSpPr>
          <p:spPr>
            <a:xfrm>
              <a:off x="5287838" y="2284559"/>
              <a:ext cx="1008602" cy="1356566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38100" tIns="38100" rIns="38100" bIns="38100"/>
            <a:lstStyle/>
            <a:p>
              <a:pPr defTabSz="444500">
                <a:lnSpc>
                  <a:spcPct val="90000"/>
                </a:lnSpc>
                <a:spcAft>
                  <a:spcPct val="35000"/>
                </a:spcAft>
              </a:pPr>
              <a:r>
                <a:rPr lang="en-GB" sz="1400" dirty="0">
                  <a:solidFill>
                    <a:srgbClr val="FFFFFF"/>
                  </a:solidFill>
                </a:rPr>
                <a:t>Phase </a:t>
              </a:r>
              <a:r>
                <a:rPr lang="en-GB" sz="1400" dirty="0" smtClean="0">
                  <a:solidFill>
                    <a:srgbClr val="FFFFFF"/>
                  </a:solidFill>
                </a:rPr>
                <a:t>5</a:t>
              </a:r>
              <a:endParaRPr lang="en-GB" sz="1400" dirty="0">
                <a:solidFill>
                  <a:srgbClr val="FFFFFF"/>
                </a:solidFill>
              </a:endParaRPr>
            </a:p>
            <a:p>
              <a:pPr marL="57150" lvl="1" indent="-57150" defTabSz="444500">
                <a:lnSpc>
                  <a:spcPct val="90000"/>
                </a:lnSpc>
                <a:spcAft>
                  <a:spcPct val="15000"/>
                </a:spcAft>
                <a:buFontTx/>
                <a:buChar char="•"/>
              </a:pPr>
              <a:r>
                <a:rPr lang="en-GB" sz="1100" dirty="0">
                  <a:solidFill>
                    <a:srgbClr val="FFFFFF"/>
                  </a:solidFill>
                </a:rPr>
                <a:t>Potential for contract variation (e.g. Change In Law)</a:t>
              </a:r>
            </a:p>
            <a:p>
              <a:pPr marL="57150" lvl="1" indent="-57150" defTabSz="444500">
                <a:lnSpc>
                  <a:spcPct val="90000"/>
                </a:lnSpc>
                <a:spcAft>
                  <a:spcPct val="15000"/>
                </a:spcAft>
                <a:buFontTx/>
                <a:buChar char="•"/>
              </a:pPr>
              <a:r>
                <a:rPr lang="en-GB" sz="1100" dirty="0">
                  <a:solidFill>
                    <a:srgbClr val="FFFFFF"/>
                  </a:solidFill>
                </a:rPr>
                <a:t>Contract termination</a:t>
              </a:r>
            </a:p>
          </p:txBody>
        </p:sp>
      </p:grpSp>
      <p:sp>
        <p:nvSpPr>
          <p:cNvPr id="7" name="Title 2"/>
          <p:cNvSpPr txBox="1">
            <a:spLocks/>
          </p:cNvSpPr>
          <p:nvPr/>
        </p:nvSpPr>
        <p:spPr>
          <a:xfrm>
            <a:off x="539552" y="404664"/>
            <a:ext cx="5400675" cy="504825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7B7979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7B7979"/>
                </a:solidFill>
                <a:latin typeface="Arial" pitchFamily="34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7B7979"/>
                </a:solidFill>
                <a:latin typeface="Arial" pitchFamily="34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7B7979"/>
                </a:solidFill>
                <a:latin typeface="Arial" pitchFamily="34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7B7979"/>
                </a:solidFill>
                <a:latin typeface="Arial" pitchFamily="34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7B7979"/>
                </a:solidFill>
                <a:latin typeface="Arial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7B7979"/>
                </a:solidFill>
                <a:latin typeface="Arial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7B7979"/>
                </a:solidFill>
                <a:latin typeface="Arial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7B7979"/>
                </a:solidFill>
                <a:latin typeface="Arial" pitchFamily="34" charset="0"/>
              </a:defRPr>
            </a:lvl9pPr>
          </a:lstStyle>
          <a:p>
            <a:r>
              <a:rPr lang="en-GB" sz="24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rPr>
              <a:t>3. Lifecycle </a:t>
            </a:r>
            <a:r>
              <a:rPr lang="en-GB" sz="24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rPr>
              <a:t>of CfD Project</a:t>
            </a:r>
            <a:endParaRPr lang="en-GB" sz="2400" kern="1200" dirty="0">
              <a:solidFill>
                <a:srgbClr val="0070C0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05974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5" name="Group 6"/>
          <p:cNvGrpSpPr>
            <a:grpSpLocks/>
          </p:cNvGrpSpPr>
          <p:nvPr/>
        </p:nvGrpSpPr>
        <p:grpSpPr bwMode="auto">
          <a:xfrm>
            <a:off x="3442494" y="1551365"/>
            <a:ext cx="1584325" cy="1654175"/>
            <a:chOff x="41874" y="1047419"/>
            <a:chExt cx="1297058" cy="1653749"/>
          </a:xfrm>
        </p:grpSpPr>
        <p:sp>
          <p:nvSpPr>
            <p:cNvPr id="8" name="Rounded Rectangle 7"/>
            <p:cNvSpPr/>
            <p:nvPr/>
          </p:nvSpPr>
          <p:spPr>
            <a:xfrm>
              <a:off x="41874" y="1047419"/>
              <a:ext cx="1297058" cy="1653749"/>
            </a:xfrm>
            <a:prstGeom prst="roundRect">
              <a:avLst>
                <a:gd name="adj" fmla="val 10000"/>
              </a:avLst>
            </a:prstGeom>
            <a:solidFill>
              <a:schemeClr val="accent6">
                <a:lumMod val="40000"/>
                <a:lumOff val="60000"/>
              </a:scheme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shade val="8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2">
                <a:shade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9" name="Rounded Rectangle 4"/>
            <p:cNvSpPr/>
            <p:nvPr/>
          </p:nvSpPr>
          <p:spPr>
            <a:xfrm>
              <a:off x="41874" y="1047419"/>
              <a:ext cx="1221678" cy="157756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53340" tIns="53340" rIns="53340" bIns="53340"/>
            <a:lstStyle/>
            <a:p>
              <a:pPr defTabSz="622300">
                <a:lnSpc>
                  <a:spcPct val="90000"/>
                </a:lnSpc>
                <a:spcAft>
                  <a:spcPct val="35000"/>
                </a:spcAft>
              </a:pPr>
              <a:r>
                <a:rPr lang="en-GB" sz="1600" dirty="0">
                  <a:solidFill>
                    <a:schemeClr val="tx1"/>
                  </a:solidFill>
                </a:rPr>
                <a:t>Phase </a:t>
              </a:r>
              <a:r>
                <a:rPr lang="en-GB" sz="1600" dirty="0" smtClean="0">
                  <a:solidFill>
                    <a:schemeClr val="tx1"/>
                  </a:solidFill>
                </a:rPr>
                <a:t>0</a:t>
              </a:r>
              <a:endParaRPr lang="en-GB" sz="1600" dirty="0">
                <a:solidFill>
                  <a:schemeClr val="tx1"/>
                </a:solidFill>
              </a:endParaRPr>
            </a:p>
            <a:p>
              <a:pPr marL="57150" lvl="1" indent="-57150" defTabSz="622300">
                <a:lnSpc>
                  <a:spcPct val="90000"/>
                </a:lnSpc>
                <a:spcAft>
                  <a:spcPct val="15000"/>
                </a:spcAft>
                <a:buFontTx/>
                <a:buChar char="•"/>
              </a:pPr>
              <a:r>
                <a:rPr lang="en-GB" sz="1200" dirty="0">
                  <a:solidFill>
                    <a:schemeClr val="tx1"/>
                  </a:solidFill>
                </a:rPr>
                <a:t>Policy Framework Established</a:t>
              </a:r>
            </a:p>
            <a:p>
              <a:pPr marL="57150" lvl="1" indent="-57150" defTabSz="622300">
                <a:lnSpc>
                  <a:spcPct val="90000"/>
                </a:lnSpc>
                <a:spcAft>
                  <a:spcPct val="15000"/>
                </a:spcAft>
                <a:buFontTx/>
                <a:buChar char="•"/>
              </a:pPr>
              <a:r>
                <a:rPr lang="en-GB" sz="1200" dirty="0">
                  <a:solidFill>
                    <a:schemeClr val="tx1"/>
                  </a:solidFill>
                </a:rPr>
                <a:t>Legislation Takes Effect</a:t>
              </a:r>
            </a:p>
            <a:p>
              <a:pPr marL="57150" lvl="1" indent="-57150" defTabSz="622300">
                <a:lnSpc>
                  <a:spcPct val="90000"/>
                </a:lnSpc>
                <a:spcAft>
                  <a:spcPct val="15000"/>
                </a:spcAft>
                <a:buFontTx/>
                <a:buChar char="•"/>
              </a:pPr>
              <a:r>
                <a:rPr lang="en-GB" sz="1200" dirty="0">
                  <a:solidFill>
                    <a:schemeClr val="tx1"/>
                  </a:solidFill>
                </a:rPr>
                <a:t>Stakeholders Prepare for Go-Live</a:t>
              </a:r>
            </a:p>
          </p:txBody>
        </p:sp>
      </p:grpSp>
      <p:sp>
        <p:nvSpPr>
          <p:cNvPr id="10" name="Text Box 6"/>
          <p:cNvSpPr txBox="1">
            <a:spLocks noChangeArrowheads="1"/>
          </p:cNvSpPr>
          <p:nvPr/>
        </p:nvSpPr>
        <p:spPr bwMode="auto">
          <a:xfrm>
            <a:off x="1554163" y="3284538"/>
            <a:ext cx="1584325" cy="1368425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lIns="53340" tIns="53340" rIns="53340" bIns="53340" spcCol="1270"/>
          <a:lstStyle>
            <a:defPPr>
              <a:defRPr lang="en-GB"/>
            </a:defPPr>
            <a:lvl1pPr lvl="0" defTabSz="622300">
              <a:lnSpc>
                <a:spcPct val="90000"/>
              </a:lnSpc>
              <a:spcAft>
                <a:spcPct val="35000"/>
              </a:spcAft>
              <a:defRPr sz="1400"/>
            </a:lvl1pPr>
            <a:lvl2pPr marL="57150" lvl="1" indent="-57150" defTabSz="488950">
              <a:lnSpc>
                <a:spcPct val="90000"/>
              </a:lnSpc>
              <a:spcAft>
                <a:spcPct val="15000"/>
              </a:spcAft>
              <a:buChar char="••"/>
              <a:defRPr sz="1100"/>
            </a:lvl2pPr>
          </a:lstStyle>
          <a:p>
            <a:pPr algn="ctr">
              <a:defRPr/>
            </a:pPr>
            <a:r>
              <a:rPr lang="en-GB" sz="1200" dirty="0" smtClean="0"/>
              <a:t>Setting of overall budget and technology allocation parameters, plus strike prices for </a:t>
            </a:r>
            <a:r>
              <a:rPr lang="en-GB" sz="1200" dirty="0" err="1" smtClean="0"/>
              <a:t>CfDs</a:t>
            </a:r>
            <a:r>
              <a:rPr lang="en-GB" sz="1200" dirty="0" smtClean="0"/>
              <a:t> </a:t>
            </a:r>
          </a:p>
        </p:txBody>
      </p:sp>
      <p:sp>
        <p:nvSpPr>
          <p:cNvPr id="11" name="Text Box 7"/>
          <p:cNvSpPr txBox="1">
            <a:spLocks noChangeArrowheads="1"/>
          </p:cNvSpPr>
          <p:nvPr/>
        </p:nvSpPr>
        <p:spPr bwMode="auto">
          <a:xfrm>
            <a:off x="3387725" y="3284538"/>
            <a:ext cx="1584325" cy="1368425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lIns="53340" tIns="53340" rIns="53340" bIns="53340" spcCol="1270"/>
          <a:lstStyle>
            <a:defPPr>
              <a:defRPr lang="en-GB"/>
            </a:defPPr>
            <a:lvl1pPr lvl="0" defTabSz="622300">
              <a:lnSpc>
                <a:spcPct val="90000"/>
              </a:lnSpc>
              <a:spcAft>
                <a:spcPct val="35000"/>
              </a:spcAft>
              <a:defRPr sz="1400">
                <a:solidFill>
                  <a:schemeClr val="lt1"/>
                </a:solidFill>
                <a:latin typeface="+mn-lt"/>
              </a:defRPr>
            </a:lvl1pPr>
            <a:lvl2pPr marL="57150" lvl="1" indent="-57150" defTabSz="488950">
              <a:lnSpc>
                <a:spcPct val="90000"/>
              </a:lnSpc>
              <a:spcAft>
                <a:spcPct val="15000"/>
              </a:spcAft>
              <a:buChar char="••"/>
              <a:defRPr sz="1100">
                <a:solidFill>
                  <a:schemeClr val="lt1"/>
                </a:solidFill>
                <a:latin typeface="+mn-lt"/>
              </a:defRPr>
            </a:lvl2pPr>
            <a:lvl3pPr>
              <a:defRPr>
                <a:solidFill>
                  <a:schemeClr val="lt1"/>
                </a:solidFill>
                <a:latin typeface="+mn-lt"/>
              </a:defRPr>
            </a:lvl3pPr>
            <a:lvl4pPr>
              <a:defRPr>
                <a:solidFill>
                  <a:schemeClr val="lt1"/>
                </a:solidFill>
                <a:latin typeface="+mn-lt"/>
              </a:defRPr>
            </a:lvl4pPr>
            <a:lvl5pPr>
              <a:defRPr>
                <a:solidFill>
                  <a:schemeClr val="lt1"/>
                </a:solidFill>
                <a:latin typeface="+mn-lt"/>
              </a:defRPr>
            </a:lvl5pPr>
            <a:lvl6pPr>
              <a:defRPr>
                <a:solidFill>
                  <a:schemeClr val="lt1"/>
                </a:solidFill>
                <a:latin typeface="+mn-lt"/>
              </a:defRPr>
            </a:lvl6pPr>
            <a:lvl7pPr>
              <a:defRPr>
                <a:solidFill>
                  <a:schemeClr val="lt1"/>
                </a:solidFill>
                <a:latin typeface="+mn-lt"/>
              </a:defRPr>
            </a:lvl7pPr>
            <a:lvl8pPr>
              <a:defRPr>
                <a:solidFill>
                  <a:schemeClr val="lt1"/>
                </a:solidFill>
                <a:latin typeface="+mn-lt"/>
              </a:defRPr>
            </a:lvl8pPr>
            <a:lvl9pPr>
              <a:defRPr>
                <a:solidFill>
                  <a:schemeClr val="lt1"/>
                </a:solidFill>
                <a:latin typeface="+mn-lt"/>
              </a:defRPr>
            </a:lvl9pPr>
          </a:lstStyle>
          <a:p>
            <a:pPr algn="ctr">
              <a:defRPr/>
            </a:pPr>
            <a:r>
              <a:rPr lang="en-GB" sz="1200" dirty="0" smtClean="0"/>
              <a:t>Setting of eligibility criteria and technology allocation parameters</a:t>
            </a:r>
          </a:p>
        </p:txBody>
      </p:sp>
      <p:sp>
        <p:nvSpPr>
          <p:cNvPr id="12" name="Text Box 7"/>
          <p:cNvSpPr txBox="1">
            <a:spLocks noChangeArrowheads="1"/>
          </p:cNvSpPr>
          <p:nvPr/>
        </p:nvSpPr>
        <p:spPr bwMode="auto">
          <a:xfrm>
            <a:off x="5219700" y="3275013"/>
            <a:ext cx="1584325" cy="1376362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lIns="53340" tIns="53340" rIns="53340" bIns="53340" spcCol="1270"/>
          <a:lstStyle>
            <a:defPPr>
              <a:defRPr lang="en-GB"/>
            </a:defPPr>
            <a:lvl1pPr lvl="0" defTabSz="622300">
              <a:lnSpc>
                <a:spcPct val="90000"/>
              </a:lnSpc>
              <a:spcAft>
                <a:spcPct val="35000"/>
              </a:spcAft>
              <a:defRPr sz="1400">
                <a:solidFill>
                  <a:schemeClr val="lt1"/>
                </a:solidFill>
                <a:latin typeface="+mn-lt"/>
              </a:defRPr>
            </a:lvl1pPr>
            <a:lvl2pPr marL="57150" lvl="1" indent="-57150" defTabSz="488950">
              <a:lnSpc>
                <a:spcPct val="90000"/>
              </a:lnSpc>
              <a:spcAft>
                <a:spcPct val="15000"/>
              </a:spcAft>
              <a:buChar char="••"/>
              <a:defRPr sz="1100">
                <a:solidFill>
                  <a:schemeClr val="lt1"/>
                </a:solidFill>
                <a:latin typeface="+mn-lt"/>
              </a:defRPr>
            </a:lvl2pPr>
            <a:lvl3pPr>
              <a:defRPr>
                <a:solidFill>
                  <a:schemeClr val="lt1"/>
                </a:solidFill>
                <a:latin typeface="+mn-lt"/>
              </a:defRPr>
            </a:lvl3pPr>
            <a:lvl4pPr>
              <a:defRPr>
                <a:solidFill>
                  <a:schemeClr val="lt1"/>
                </a:solidFill>
                <a:latin typeface="+mn-lt"/>
              </a:defRPr>
            </a:lvl4pPr>
            <a:lvl5pPr>
              <a:defRPr>
                <a:solidFill>
                  <a:schemeClr val="lt1"/>
                </a:solidFill>
                <a:latin typeface="+mn-lt"/>
              </a:defRPr>
            </a:lvl5pPr>
            <a:lvl6pPr>
              <a:defRPr>
                <a:solidFill>
                  <a:schemeClr val="lt1"/>
                </a:solidFill>
                <a:latin typeface="+mn-lt"/>
              </a:defRPr>
            </a:lvl6pPr>
            <a:lvl7pPr>
              <a:defRPr>
                <a:solidFill>
                  <a:schemeClr val="lt1"/>
                </a:solidFill>
                <a:latin typeface="+mn-lt"/>
              </a:defRPr>
            </a:lvl7pPr>
            <a:lvl8pPr>
              <a:defRPr>
                <a:solidFill>
                  <a:schemeClr val="lt1"/>
                </a:solidFill>
                <a:latin typeface="+mn-lt"/>
              </a:defRPr>
            </a:lvl8pPr>
            <a:lvl9pPr>
              <a:defRPr>
                <a:solidFill>
                  <a:schemeClr val="lt1"/>
                </a:solidFill>
                <a:latin typeface="+mn-lt"/>
              </a:defRPr>
            </a:lvl9pPr>
          </a:lstStyle>
          <a:p>
            <a:pPr algn="ctr">
              <a:defRPr/>
            </a:pPr>
            <a:r>
              <a:rPr lang="en-GB" sz="1200" dirty="0" smtClean="0"/>
              <a:t>Process for managing transition to competition and inclusion of other technologies (e.g. CCS)</a:t>
            </a:r>
          </a:p>
        </p:txBody>
      </p:sp>
      <p:sp>
        <p:nvSpPr>
          <p:cNvPr id="27" name="Text Box 6"/>
          <p:cNvSpPr txBox="1">
            <a:spLocks noChangeArrowheads="1"/>
          </p:cNvSpPr>
          <p:nvPr/>
        </p:nvSpPr>
        <p:spPr bwMode="auto">
          <a:xfrm>
            <a:off x="1554163" y="4878388"/>
            <a:ext cx="1584325" cy="566837"/>
          </a:xfrm>
          <a:prstGeom prst="rect">
            <a:avLst/>
          </a:prstGeom>
          <a:solidFill>
            <a:srgbClr val="00B0F0"/>
          </a:solidFill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lIns="53340" tIns="53340" rIns="53340" bIns="53340" spcCol="1270"/>
          <a:lstStyle>
            <a:defPPr>
              <a:defRPr lang="en-GB"/>
            </a:defPPr>
            <a:lvl1pPr lvl="0" defTabSz="622300">
              <a:lnSpc>
                <a:spcPct val="90000"/>
              </a:lnSpc>
              <a:spcAft>
                <a:spcPct val="35000"/>
              </a:spcAft>
              <a:defRPr sz="1400"/>
            </a:lvl1pPr>
            <a:lvl2pPr marL="57150" lvl="1" indent="-57150" defTabSz="488950">
              <a:lnSpc>
                <a:spcPct val="90000"/>
              </a:lnSpc>
              <a:spcAft>
                <a:spcPct val="15000"/>
              </a:spcAft>
              <a:buChar char="••"/>
              <a:defRPr sz="1100"/>
            </a:lvl2pPr>
          </a:lstStyle>
          <a:p>
            <a:pPr algn="ctr">
              <a:defRPr/>
            </a:pPr>
            <a:r>
              <a:rPr lang="en-GB" sz="1200" dirty="0" smtClean="0">
                <a:solidFill>
                  <a:schemeClr val="tx1"/>
                </a:solidFill>
              </a:rPr>
              <a:t>DECC </a:t>
            </a:r>
            <a:r>
              <a:rPr lang="en-GB" sz="1200" dirty="0" smtClean="0">
                <a:solidFill>
                  <a:schemeClr val="tx1"/>
                </a:solidFill>
              </a:rPr>
              <a:t>policy development (with industry engagement) </a:t>
            </a:r>
            <a:endParaRPr lang="en-GB" sz="1200" dirty="0" smtClean="0">
              <a:solidFill>
                <a:schemeClr val="tx1"/>
              </a:solidFill>
            </a:endParaRPr>
          </a:p>
        </p:txBody>
      </p:sp>
      <p:sp>
        <p:nvSpPr>
          <p:cNvPr id="28" name="Text Box 7"/>
          <p:cNvSpPr txBox="1">
            <a:spLocks noChangeArrowheads="1"/>
          </p:cNvSpPr>
          <p:nvPr/>
        </p:nvSpPr>
        <p:spPr bwMode="auto">
          <a:xfrm>
            <a:off x="3387725" y="4878388"/>
            <a:ext cx="1584325" cy="1502940"/>
          </a:xfrm>
          <a:prstGeom prst="rect">
            <a:avLst/>
          </a:prstGeom>
          <a:solidFill>
            <a:srgbClr val="92D050"/>
          </a:solidFill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lIns="53340" tIns="53340" rIns="53340" bIns="53340" spcCol="1270"/>
          <a:lstStyle>
            <a:defPPr>
              <a:defRPr lang="en-GB"/>
            </a:defPPr>
            <a:lvl1pPr lvl="0" defTabSz="622300">
              <a:lnSpc>
                <a:spcPct val="90000"/>
              </a:lnSpc>
              <a:spcAft>
                <a:spcPct val="35000"/>
              </a:spcAft>
              <a:defRPr sz="1400">
                <a:solidFill>
                  <a:schemeClr val="lt1"/>
                </a:solidFill>
                <a:latin typeface="+mn-lt"/>
              </a:defRPr>
            </a:lvl1pPr>
            <a:lvl2pPr marL="57150" lvl="1" indent="-57150" defTabSz="488950">
              <a:lnSpc>
                <a:spcPct val="90000"/>
              </a:lnSpc>
              <a:spcAft>
                <a:spcPct val="15000"/>
              </a:spcAft>
              <a:buChar char="••"/>
              <a:defRPr sz="1100">
                <a:solidFill>
                  <a:schemeClr val="lt1"/>
                </a:solidFill>
                <a:latin typeface="+mn-lt"/>
              </a:defRPr>
            </a:lvl2pPr>
            <a:lvl3pPr>
              <a:defRPr>
                <a:solidFill>
                  <a:schemeClr val="lt1"/>
                </a:solidFill>
                <a:latin typeface="+mn-lt"/>
              </a:defRPr>
            </a:lvl3pPr>
            <a:lvl4pPr>
              <a:defRPr>
                <a:solidFill>
                  <a:schemeClr val="lt1"/>
                </a:solidFill>
                <a:latin typeface="+mn-lt"/>
              </a:defRPr>
            </a:lvl4pPr>
            <a:lvl5pPr>
              <a:defRPr>
                <a:solidFill>
                  <a:schemeClr val="lt1"/>
                </a:solidFill>
                <a:latin typeface="+mn-lt"/>
              </a:defRPr>
            </a:lvl5pPr>
            <a:lvl6pPr>
              <a:defRPr>
                <a:solidFill>
                  <a:schemeClr val="lt1"/>
                </a:solidFill>
                <a:latin typeface="+mn-lt"/>
              </a:defRPr>
            </a:lvl6pPr>
            <a:lvl7pPr>
              <a:defRPr>
                <a:solidFill>
                  <a:schemeClr val="lt1"/>
                </a:solidFill>
                <a:latin typeface="+mn-lt"/>
              </a:defRPr>
            </a:lvl7pPr>
            <a:lvl8pPr>
              <a:defRPr>
                <a:solidFill>
                  <a:schemeClr val="lt1"/>
                </a:solidFill>
                <a:latin typeface="+mn-lt"/>
              </a:defRPr>
            </a:lvl8pPr>
            <a:lvl9pPr>
              <a:defRPr>
                <a:solidFill>
                  <a:schemeClr val="lt1"/>
                </a:solidFill>
                <a:latin typeface="+mn-lt"/>
              </a:defRPr>
            </a:lvl9pPr>
          </a:lstStyle>
          <a:p>
            <a:pPr algn="ctr">
              <a:defRPr/>
            </a:pPr>
            <a:r>
              <a:rPr lang="en-GB" sz="1200" dirty="0" smtClean="0">
                <a:solidFill>
                  <a:schemeClr val="tx1"/>
                </a:solidFill>
              </a:rPr>
              <a:t>Principally for DECC (regulations)</a:t>
            </a:r>
          </a:p>
          <a:p>
            <a:pPr algn="ctr">
              <a:defRPr/>
            </a:pPr>
            <a:r>
              <a:rPr lang="en-GB" sz="1200" dirty="0" smtClean="0">
                <a:solidFill>
                  <a:schemeClr val="tx1"/>
                </a:solidFill>
              </a:rPr>
              <a:t>Collaborative Development  to consider detailed implementation/ evidencing of eligibility</a:t>
            </a:r>
          </a:p>
        </p:txBody>
      </p:sp>
      <p:sp>
        <p:nvSpPr>
          <p:cNvPr id="15" name="Title 2"/>
          <p:cNvSpPr txBox="1">
            <a:spLocks/>
          </p:cNvSpPr>
          <p:nvPr/>
        </p:nvSpPr>
        <p:spPr>
          <a:xfrm>
            <a:off x="438150" y="476672"/>
            <a:ext cx="5400675" cy="504825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7B7979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7B7979"/>
                </a:solidFill>
                <a:latin typeface="Arial" pitchFamily="34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7B7979"/>
                </a:solidFill>
                <a:latin typeface="Arial" pitchFamily="34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7B7979"/>
                </a:solidFill>
                <a:latin typeface="Arial" pitchFamily="34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7B7979"/>
                </a:solidFill>
                <a:latin typeface="Arial" pitchFamily="34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7B7979"/>
                </a:solidFill>
                <a:latin typeface="Arial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7B7979"/>
                </a:solidFill>
                <a:latin typeface="Arial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7B7979"/>
                </a:solidFill>
                <a:latin typeface="Arial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7B7979"/>
                </a:solidFill>
                <a:latin typeface="Arial" pitchFamily="34" charset="0"/>
              </a:defRPr>
            </a:lvl9pPr>
          </a:lstStyle>
          <a:p>
            <a:r>
              <a:rPr lang="en-GB" sz="24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rPr>
              <a:t>4. Phase </a:t>
            </a:r>
            <a:r>
              <a:rPr lang="en-GB" sz="24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rPr>
              <a:t>0 – setting the framework</a:t>
            </a:r>
            <a:endParaRPr lang="en-GB" sz="2400" kern="1200" dirty="0">
              <a:solidFill>
                <a:srgbClr val="0070C0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251520" y="1556792"/>
            <a:ext cx="266429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400" dirty="0"/>
              <a:t>CfD Framework Setting / Policy Definition phase</a:t>
            </a:r>
          </a:p>
        </p:txBody>
      </p:sp>
      <p:sp>
        <p:nvSpPr>
          <p:cNvPr id="18" name="Text Box 6"/>
          <p:cNvSpPr txBox="1">
            <a:spLocks noChangeArrowheads="1"/>
          </p:cNvSpPr>
          <p:nvPr/>
        </p:nvSpPr>
        <p:spPr bwMode="auto">
          <a:xfrm>
            <a:off x="5219700" y="4878388"/>
            <a:ext cx="1584325" cy="566837"/>
          </a:xfrm>
          <a:prstGeom prst="rect">
            <a:avLst/>
          </a:prstGeom>
          <a:solidFill>
            <a:srgbClr val="00B0F0"/>
          </a:solidFill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lIns="53340" tIns="53340" rIns="53340" bIns="53340" spcCol="1270"/>
          <a:lstStyle>
            <a:defPPr>
              <a:defRPr lang="en-GB"/>
            </a:defPPr>
            <a:lvl1pPr lvl="0" defTabSz="622300">
              <a:lnSpc>
                <a:spcPct val="90000"/>
              </a:lnSpc>
              <a:spcAft>
                <a:spcPct val="35000"/>
              </a:spcAft>
              <a:defRPr sz="1400"/>
            </a:lvl1pPr>
            <a:lvl2pPr marL="57150" lvl="1" indent="-57150" defTabSz="488950">
              <a:lnSpc>
                <a:spcPct val="90000"/>
              </a:lnSpc>
              <a:spcAft>
                <a:spcPct val="15000"/>
              </a:spcAft>
              <a:buChar char="••"/>
              <a:defRPr sz="1100"/>
            </a:lvl2pPr>
          </a:lstStyle>
          <a:p>
            <a:pPr algn="ctr">
              <a:defRPr/>
            </a:pPr>
            <a:r>
              <a:rPr lang="en-GB" sz="1200" dirty="0" smtClean="0">
                <a:solidFill>
                  <a:schemeClr val="tx1"/>
                </a:solidFill>
              </a:rPr>
              <a:t>DECC </a:t>
            </a:r>
            <a:r>
              <a:rPr lang="en-GB" sz="1200" dirty="0" smtClean="0">
                <a:solidFill>
                  <a:schemeClr val="tx1"/>
                </a:solidFill>
              </a:rPr>
              <a:t>policy development (with industry engagement) </a:t>
            </a:r>
            <a:endParaRPr lang="en-GB" sz="1200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5364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3609247" y="1594970"/>
            <a:ext cx="1621424" cy="1653749"/>
            <a:chOff x="1820065" y="1009329"/>
            <a:chExt cx="1297058" cy="1653749"/>
          </a:xfrm>
        </p:grpSpPr>
        <p:sp>
          <p:nvSpPr>
            <p:cNvPr id="3" name="Rounded Rectangle 2"/>
            <p:cNvSpPr/>
            <p:nvPr/>
          </p:nvSpPr>
          <p:spPr>
            <a:xfrm>
              <a:off x="1820065" y="1009329"/>
              <a:ext cx="1297058" cy="1653749"/>
            </a:xfrm>
            <a:prstGeom prst="roundRect">
              <a:avLst>
                <a:gd name="adj" fmla="val 10000"/>
              </a:avLst>
            </a:pr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shade val="8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2">
                <a:shade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4" name="Rounded Rectangle 4"/>
            <p:cNvSpPr/>
            <p:nvPr/>
          </p:nvSpPr>
          <p:spPr>
            <a:xfrm>
              <a:off x="1858055" y="1047319"/>
              <a:ext cx="1221078" cy="1577769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shade val="8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2">
                <a:shade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53340" tIns="53340" rIns="53340" bIns="53340" numCol="1" spcCol="1270" anchor="t" anchorCtr="0">
              <a:noAutofit/>
            </a:bodyPr>
            <a:lstStyle/>
            <a:p>
              <a:pPr lvl="0" algn="l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1400" kern="1200" dirty="0" smtClean="0">
                  <a:solidFill>
                    <a:schemeClr val="tx1"/>
                  </a:solidFill>
                </a:rPr>
                <a:t>Phase 1</a:t>
              </a:r>
            </a:p>
            <a:p>
              <a:pPr marL="57150" lvl="1" indent="-57150" algn="l" defTabSz="48895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n-GB" sz="1200" kern="1200" dirty="0" smtClean="0">
                  <a:solidFill>
                    <a:schemeClr val="tx1"/>
                  </a:solidFill>
                </a:rPr>
                <a:t>Allocation Process</a:t>
              </a:r>
            </a:p>
            <a:p>
              <a:pPr marL="57150" lvl="1" indent="-57150" algn="l" defTabSz="48895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n-GB" sz="1200" kern="1200" dirty="0" smtClean="0">
                  <a:solidFill>
                    <a:schemeClr val="tx1"/>
                  </a:solidFill>
                </a:rPr>
                <a:t>Application, assessment and </a:t>
              </a:r>
              <a:r>
                <a:rPr lang="en-GB" sz="1200" kern="1200" dirty="0" err="1" smtClean="0">
                  <a:solidFill>
                    <a:schemeClr val="tx1"/>
                  </a:solidFill>
                </a:rPr>
                <a:t>CfD</a:t>
              </a:r>
              <a:r>
                <a:rPr lang="en-GB" sz="1200" kern="1200" dirty="0" smtClean="0">
                  <a:solidFill>
                    <a:schemeClr val="tx1"/>
                  </a:solidFill>
                </a:rPr>
                <a:t> contract award</a:t>
              </a:r>
            </a:p>
            <a:p>
              <a:pPr marL="57150" lvl="1" indent="-57150" algn="l" defTabSz="48895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n-GB" sz="1200" kern="1200" dirty="0" err="1" smtClean="0">
                  <a:solidFill>
                    <a:schemeClr val="tx1"/>
                  </a:solidFill>
                </a:rPr>
                <a:t>CfD</a:t>
              </a:r>
              <a:r>
                <a:rPr lang="en-GB" sz="1200" kern="1200" dirty="0" smtClean="0">
                  <a:solidFill>
                    <a:schemeClr val="tx1"/>
                  </a:solidFill>
                </a:rPr>
                <a:t> is signed</a:t>
              </a:r>
            </a:p>
          </p:txBody>
        </p:sp>
      </p:grpSp>
      <p:sp>
        <p:nvSpPr>
          <p:cNvPr id="5" name="Title 2"/>
          <p:cNvSpPr txBox="1">
            <a:spLocks/>
          </p:cNvSpPr>
          <p:nvPr/>
        </p:nvSpPr>
        <p:spPr>
          <a:xfrm>
            <a:off x="560191" y="383328"/>
            <a:ext cx="5989736" cy="504825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7B7979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7B7979"/>
                </a:solidFill>
                <a:latin typeface="Arial" pitchFamily="34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7B7979"/>
                </a:solidFill>
                <a:latin typeface="Arial" pitchFamily="34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7B7979"/>
                </a:solidFill>
                <a:latin typeface="Arial" pitchFamily="34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7B7979"/>
                </a:solidFill>
                <a:latin typeface="Arial" pitchFamily="34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7B7979"/>
                </a:solidFill>
                <a:latin typeface="Arial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7B7979"/>
                </a:solidFill>
                <a:latin typeface="Arial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7B7979"/>
                </a:solidFill>
                <a:latin typeface="Arial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7B7979"/>
                </a:solidFill>
                <a:latin typeface="Arial" pitchFamily="34" charset="0"/>
              </a:defRPr>
            </a:lvl9pPr>
          </a:lstStyle>
          <a:p>
            <a:r>
              <a:rPr lang="en-GB" sz="24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rPr>
              <a:t>5. Phase </a:t>
            </a:r>
            <a:r>
              <a:rPr lang="en-GB" sz="24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rPr>
              <a:t>1 -  allocation and signing  </a:t>
            </a:r>
            <a:endParaRPr lang="en-GB" sz="2400" kern="1200" dirty="0">
              <a:solidFill>
                <a:srgbClr val="0070C0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Text Box 6"/>
          <p:cNvSpPr txBox="1">
            <a:spLocks noChangeArrowheads="1"/>
          </p:cNvSpPr>
          <p:nvPr/>
        </p:nvSpPr>
        <p:spPr bwMode="auto">
          <a:xfrm>
            <a:off x="1897995" y="3356992"/>
            <a:ext cx="1584325" cy="1368425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lIns="53340" tIns="53340" rIns="53340" bIns="53340" spcCol="1270"/>
          <a:lstStyle>
            <a:defPPr>
              <a:defRPr lang="en-GB"/>
            </a:defPPr>
            <a:lvl1pPr lvl="0" defTabSz="622300">
              <a:lnSpc>
                <a:spcPct val="90000"/>
              </a:lnSpc>
              <a:spcAft>
                <a:spcPct val="35000"/>
              </a:spcAft>
              <a:defRPr sz="1400"/>
            </a:lvl1pPr>
            <a:lvl2pPr marL="57150" lvl="1" indent="-57150" defTabSz="488950">
              <a:lnSpc>
                <a:spcPct val="90000"/>
              </a:lnSpc>
              <a:spcAft>
                <a:spcPct val="15000"/>
              </a:spcAft>
              <a:buChar char="••"/>
              <a:defRPr sz="1100"/>
            </a:lvl2pPr>
          </a:lstStyle>
          <a:p>
            <a:pPr algn="ctr">
              <a:defRPr/>
            </a:pPr>
            <a:r>
              <a:rPr lang="en-GB" sz="1200" dirty="0" smtClean="0"/>
              <a:t>Managing the process for application and allocation of CfDs </a:t>
            </a:r>
            <a:r>
              <a:rPr lang="en-GB" sz="1200" i="1" dirty="0" smtClean="0"/>
              <a:t>(decision if project satisfies eligibility criteria and offers strike price). </a:t>
            </a:r>
          </a:p>
        </p:txBody>
      </p:sp>
      <p:sp>
        <p:nvSpPr>
          <p:cNvPr id="12" name="Text Box 7"/>
          <p:cNvSpPr txBox="1">
            <a:spLocks noChangeArrowheads="1"/>
          </p:cNvSpPr>
          <p:nvPr/>
        </p:nvSpPr>
        <p:spPr bwMode="auto">
          <a:xfrm>
            <a:off x="5363939" y="3357786"/>
            <a:ext cx="1584325" cy="1376362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lIns="53340" tIns="53340" rIns="53340" bIns="53340" spcCol="1270"/>
          <a:lstStyle>
            <a:defPPr>
              <a:defRPr lang="en-GB"/>
            </a:defPPr>
            <a:lvl1pPr lvl="0" defTabSz="622300">
              <a:lnSpc>
                <a:spcPct val="90000"/>
              </a:lnSpc>
              <a:spcAft>
                <a:spcPct val="35000"/>
              </a:spcAft>
              <a:defRPr sz="1400">
                <a:solidFill>
                  <a:schemeClr val="lt1"/>
                </a:solidFill>
                <a:latin typeface="+mn-lt"/>
              </a:defRPr>
            </a:lvl1pPr>
            <a:lvl2pPr marL="57150" lvl="1" indent="-57150" defTabSz="488950">
              <a:lnSpc>
                <a:spcPct val="90000"/>
              </a:lnSpc>
              <a:spcAft>
                <a:spcPct val="15000"/>
              </a:spcAft>
              <a:buChar char="••"/>
              <a:defRPr sz="1100">
                <a:solidFill>
                  <a:schemeClr val="lt1"/>
                </a:solidFill>
                <a:latin typeface="+mn-lt"/>
              </a:defRPr>
            </a:lvl2pPr>
            <a:lvl3pPr>
              <a:defRPr>
                <a:solidFill>
                  <a:schemeClr val="lt1"/>
                </a:solidFill>
                <a:latin typeface="+mn-lt"/>
              </a:defRPr>
            </a:lvl3pPr>
            <a:lvl4pPr>
              <a:defRPr>
                <a:solidFill>
                  <a:schemeClr val="lt1"/>
                </a:solidFill>
                <a:latin typeface="+mn-lt"/>
              </a:defRPr>
            </a:lvl4pPr>
            <a:lvl5pPr>
              <a:defRPr>
                <a:solidFill>
                  <a:schemeClr val="lt1"/>
                </a:solidFill>
                <a:latin typeface="+mn-lt"/>
              </a:defRPr>
            </a:lvl5pPr>
            <a:lvl6pPr>
              <a:defRPr>
                <a:solidFill>
                  <a:schemeClr val="lt1"/>
                </a:solidFill>
                <a:latin typeface="+mn-lt"/>
              </a:defRPr>
            </a:lvl6pPr>
            <a:lvl7pPr>
              <a:defRPr>
                <a:solidFill>
                  <a:schemeClr val="lt1"/>
                </a:solidFill>
                <a:latin typeface="+mn-lt"/>
              </a:defRPr>
            </a:lvl7pPr>
            <a:lvl8pPr>
              <a:defRPr>
                <a:solidFill>
                  <a:schemeClr val="lt1"/>
                </a:solidFill>
                <a:latin typeface="+mn-lt"/>
              </a:defRPr>
            </a:lvl8pPr>
            <a:lvl9pPr>
              <a:defRPr>
                <a:solidFill>
                  <a:schemeClr val="lt1"/>
                </a:solidFill>
                <a:latin typeface="+mn-lt"/>
              </a:defRPr>
            </a:lvl9pPr>
          </a:lstStyle>
          <a:p>
            <a:pPr algn="ctr">
              <a:defRPr/>
            </a:pPr>
            <a:r>
              <a:rPr lang="en-GB" sz="1200" dirty="0" smtClean="0"/>
              <a:t>CfD is signed by CfD counterparty and generator. Initial conditions precedent agreed. </a:t>
            </a:r>
          </a:p>
        </p:txBody>
      </p:sp>
      <p:sp>
        <p:nvSpPr>
          <p:cNvPr id="18" name="Text Box 7"/>
          <p:cNvSpPr txBox="1">
            <a:spLocks noChangeArrowheads="1"/>
          </p:cNvSpPr>
          <p:nvPr/>
        </p:nvSpPr>
        <p:spPr bwMode="auto">
          <a:xfrm>
            <a:off x="3627795" y="3357786"/>
            <a:ext cx="1584325" cy="1376362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lIns="53340" tIns="53340" rIns="53340" bIns="53340" spcCol="1270"/>
          <a:lstStyle>
            <a:defPPr>
              <a:defRPr lang="en-GB"/>
            </a:defPPr>
            <a:lvl1pPr lvl="0" defTabSz="622300">
              <a:lnSpc>
                <a:spcPct val="90000"/>
              </a:lnSpc>
              <a:spcAft>
                <a:spcPct val="35000"/>
              </a:spcAft>
              <a:defRPr sz="1400">
                <a:solidFill>
                  <a:schemeClr val="lt1"/>
                </a:solidFill>
                <a:latin typeface="+mn-lt"/>
              </a:defRPr>
            </a:lvl1pPr>
            <a:lvl2pPr marL="57150" lvl="1" indent="-57150" defTabSz="488950">
              <a:lnSpc>
                <a:spcPct val="90000"/>
              </a:lnSpc>
              <a:spcAft>
                <a:spcPct val="15000"/>
              </a:spcAft>
              <a:buChar char="••"/>
              <a:defRPr sz="1100">
                <a:solidFill>
                  <a:schemeClr val="lt1"/>
                </a:solidFill>
                <a:latin typeface="+mn-lt"/>
              </a:defRPr>
            </a:lvl2pPr>
            <a:lvl3pPr>
              <a:defRPr>
                <a:solidFill>
                  <a:schemeClr val="lt1"/>
                </a:solidFill>
                <a:latin typeface="+mn-lt"/>
              </a:defRPr>
            </a:lvl3pPr>
            <a:lvl4pPr>
              <a:defRPr>
                <a:solidFill>
                  <a:schemeClr val="lt1"/>
                </a:solidFill>
                <a:latin typeface="+mn-lt"/>
              </a:defRPr>
            </a:lvl4pPr>
            <a:lvl5pPr>
              <a:defRPr>
                <a:solidFill>
                  <a:schemeClr val="lt1"/>
                </a:solidFill>
                <a:latin typeface="+mn-lt"/>
              </a:defRPr>
            </a:lvl5pPr>
            <a:lvl6pPr>
              <a:defRPr>
                <a:solidFill>
                  <a:schemeClr val="lt1"/>
                </a:solidFill>
                <a:latin typeface="+mn-lt"/>
              </a:defRPr>
            </a:lvl6pPr>
            <a:lvl7pPr>
              <a:defRPr>
                <a:solidFill>
                  <a:schemeClr val="lt1"/>
                </a:solidFill>
                <a:latin typeface="+mn-lt"/>
              </a:defRPr>
            </a:lvl7pPr>
            <a:lvl8pPr>
              <a:defRPr>
                <a:solidFill>
                  <a:schemeClr val="lt1"/>
                </a:solidFill>
                <a:latin typeface="+mn-lt"/>
              </a:defRPr>
            </a:lvl8pPr>
            <a:lvl9pPr>
              <a:defRPr>
                <a:solidFill>
                  <a:schemeClr val="lt1"/>
                </a:solidFill>
                <a:latin typeface="+mn-lt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GB" sz="1200" dirty="0"/>
              <a:t>Negotiations with generator on any </a:t>
            </a:r>
            <a:r>
              <a:rPr lang="en-GB" sz="1200" i="1" dirty="0"/>
              <a:t>bespoke</a:t>
            </a:r>
            <a:r>
              <a:rPr lang="en-GB" sz="1200" dirty="0"/>
              <a:t> arrangements</a:t>
            </a:r>
            <a:endParaRPr lang="en-GB" sz="1200" b="1" dirty="0"/>
          </a:p>
        </p:txBody>
      </p:sp>
      <p:sp>
        <p:nvSpPr>
          <p:cNvPr id="24" name="Rectangle 23"/>
          <p:cNvSpPr/>
          <p:nvPr/>
        </p:nvSpPr>
        <p:spPr>
          <a:xfrm>
            <a:off x="166440" y="1672148"/>
            <a:ext cx="309666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200" dirty="0"/>
              <a:t>Generator applying for CfD; in early stages of project development whilst allocation of a CfD to the project is being assessed </a:t>
            </a:r>
          </a:p>
        </p:txBody>
      </p:sp>
      <p:sp>
        <p:nvSpPr>
          <p:cNvPr id="26" name="Text Box 6"/>
          <p:cNvSpPr txBox="1">
            <a:spLocks noChangeArrowheads="1"/>
          </p:cNvSpPr>
          <p:nvPr/>
        </p:nvSpPr>
        <p:spPr bwMode="auto">
          <a:xfrm>
            <a:off x="3609242" y="4833096"/>
            <a:ext cx="1621429" cy="1475506"/>
          </a:xfrm>
          <a:prstGeom prst="rect">
            <a:avLst/>
          </a:prstGeom>
          <a:solidFill>
            <a:srgbClr val="00B0F0"/>
          </a:solidFill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lIns="53340" tIns="53340" rIns="53340" bIns="53340" spcCol="1270"/>
          <a:lstStyle>
            <a:defPPr>
              <a:defRPr lang="en-GB"/>
            </a:defPPr>
            <a:lvl1pPr lvl="0" defTabSz="622300">
              <a:lnSpc>
                <a:spcPct val="90000"/>
              </a:lnSpc>
              <a:spcAft>
                <a:spcPct val="35000"/>
              </a:spcAft>
              <a:defRPr sz="1400"/>
            </a:lvl1pPr>
            <a:lvl2pPr marL="57150" lvl="1" indent="-57150" defTabSz="488950">
              <a:lnSpc>
                <a:spcPct val="90000"/>
              </a:lnSpc>
              <a:spcAft>
                <a:spcPct val="15000"/>
              </a:spcAft>
              <a:buChar char="••"/>
              <a:defRPr sz="1100"/>
            </a:lvl2pPr>
          </a:lstStyle>
          <a:p>
            <a:pPr algn="ctr">
              <a:defRPr/>
            </a:pPr>
            <a:r>
              <a:rPr lang="en-GB" sz="1200" dirty="0">
                <a:solidFill>
                  <a:schemeClr val="tx1"/>
                </a:solidFill>
              </a:rPr>
              <a:t>DECC </a:t>
            </a:r>
            <a:r>
              <a:rPr lang="en-GB" sz="1200" dirty="0" smtClean="0">
                <a:solidFill>
                  <a:schemeClr val="tx1"/>
                </a:solidFill>
              </a:rPr>
              <a:t>(in bilateral negotiations) </a:t>
            </a:r>
            <a:endParaRPr lang="en-GB" sz="1200" dirty="0" smtClean="0">
              <a:solidFill>
                <a:schemeClr val="tx1"/>
              </a:solidFill>
            </a:endParaRPr>
          </a:p>
          <a:p>
            <a:pPr algn="ctr">
              <a:defRPr/>
            </a:pPr>
            <a:endParaRPr lang="en-GB" sz="1200" dirty="0">
              <a:solidFill>
                <a:schemeClr val="tx1"/>
              </a:solidFill>
            </a:endParaRPr>
          </a:p>
          <a:p>
            <a:pPr algn="ctr">
              <a:defRPr/>
            </a:pPr>
            <a:endParaRPr lang="en-GB" sz="1200" dirty="0">
              <a:solidFill>
                <a:schemeClr val="tx1"/>
              </a:solidFill>
            </a:endParaRPr>
          </a:p>
        </p:txBody>
      </p:sp>
      <p:sp>
        <p:nvSpPr>
          <p:cNvPr id="27" name="Text Box 6"/>
          <p:cNvSpPr txBox="1">
            <a:spLocks noChangeArrowheads="1"/>
          </p:cNvSpPr>
          <p:nvPr/>
        </p:nvSpPr>
        <p:spPr bwMode="auto">
          <a:xfrm>
            <a:off x="5363939" y="4833096"/>
            <a:ext cx="1584325" cy="1475506"/>
          </a:xfrm>
          <a:prstGeom prst="rect">
            <a:avLst/>
          </a:prstGeom>
          <a:solidFill>
            <a:srgbClr val="00B0F0"/>
          </a:solidFill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lIns="53340" tIns="53340" rIns="53340" bIns="53340" spcCol="1270"/>
          <a:lstStyle>
            <a:defPPr>
              <a:defRPr lang="en-GB"/>
            </a:defPPr>
            <a:lvl1pPr lvl="0" defTabSz="622300">
              <a:lnSpc>
                <a:spcPct val="90000"/>
              </a:lnSpc>
              <a:spcAft>
                <a:spcPct val="35000"/>
              </a:spcAft>
              <a:defRPr sz="1400"/>
            </a:lvl1pPr>
            <a:lvl2pPr marL="57150" lvl="1" indent="-57150" defTabSz="488950">
              <a:lnSpc>
                <a:spcPct val="90000"/>
              </a:lnSpc>
              <a:spcAft>
                <a:spcPct val="15000"/>
              </a:spcAft>
              <a:buChar char="••"/>
              <a:defRPr sz="1100"/>
            </a:lvl2pPr>
          </a:lstStyle>
          <a:p>
            <a:pPr algn="ctr">
              <a:defRPr/>
            </a:pPr>
            <a:r>
              <a:rPr lang="en-GB" sz="1200" dirty="0">
                <a:solidFill>
                  <a:schemeClr val="tx1"/>
                </a:solidFill>
              </a:rPr>
              <a:t>DECC policy </a:t>
            </a:r>
            <a:r>
              <a:rPr lang="en-GB" sz="1200" dirty="0" smtClean="0">
                <a:solidFill>
                  <a:schemeClr val="tx1"/>
                </a:solidFill>
              </a:rPr>
              <a:t>development (with industry engagement) </a:t>
            </a:r>
            <a:endParaRPr lang="en-GB" sz="1200" dirty="0">
              <a:solidFill>
                <a:schemeClr val="tx1"/>
              </a:solidFill>
            </a:endParaRPr>
          </a:p>
          <a:p>
            <a:pPr algn="ctr">
              <a:defRPr/>
            </a:pPr>
            <a:r>
              <a:rPr lang="en-GB" sz="1200" dirty="0" smtClean="0">
                <a:solidFill>
                  <a:schemeClr val="tx1"/>
                </a:solidFill>
              </a:rPr>
              <a:t>Seeking </a:t>
            </a:r>
            <a:r>
              <a:rPr lang="en-GB" sz="1200" dirty="0" smtClean="0">
                <a:solidFill>
                  <a:schemeClr val="tx1"/>
                </a:solidFill>
              </a:rPr>
              <a:t>views on contract drafting implementing conditions precedent.</a:t>
            </a:r>
            <a:endParaRPr lang="en-GB" sz="1200" dirty="0">
              <a:solidFill>
                <a:schemeClr val="tx1"/>
              </a:solidFill>
            </a:endParaRPr>
          </a:p>
          <a:p>
            <a:pPr algn="ctr">
              <a:defRPr/>
            </a:pPr>
            <a:endParaRPr lang="en-GB" sz="1200" dirty="0" smtClean="0">
              <a:solidFill>
                <a:schemeClr val="tx1"/>
              </a:solidFill>
            </a:endParaRPr>
          </a:p>
        </p:txBody>
      </p:sp>
      <p:sp>
        <p:nvSpPr>
          <p:cNvPr id="30" name="Text Box 7"/>
          <p:cNvSpPr txBox="1">
            <a:spLocks noChangeArrowheads="1"/>
          </p:cNvSpPr>
          <p:nvPr/>
        </p:nvSpPr>
        <p:spPr bwMode="auto">
          <a:xfrm>
            <a:off x="1907555" y="4833096"/>
            <a:ext cx="1584325" cy="683418"/>
          </a:xfrm>
          <a:prstGeom prst="rect">
            <a:avLst/>
          </a:prstGeom>
          <a:solidFill>
            <a:srgbClr val="00B0F0"/>
          </a:solidFill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lIns="53340" tIns="53340" rIns="53340" bIns="53340" spcCol="1270"/>
          <a:lstStyle>
            <a:defPPr>
              <a:defRPr lang="en-US"/>
            </a:defPPr>
            <a:lvl1pPr lvl="0" algn="ctr" defTabSz="622300">
              <a:lnSpc>
                <a:spcPct val="90000"/>
              </a:lnSpc>
              <a:spcAft>
                <a:spcPct val="35000"/>
              </a:spcAft>
              <a:defRPr sz="1200">
                <a:solidFill>
                  <a:schemeClr val="tx1"/>
                </a:solidFill>
              </a:defRPr>
            </a:lvl1pPr>
            <a:lvl2pPr marL="57150" lvl="1" indent="-57150" defTabSz="488950">
              <a:lnSpc>
                <a:spcPct val="90000"/>
              </a:lnSpc>
              <a:spcAft>
                <a:spcPct val="15000"/>
              </a:spcAft>
              <a:buChar char="••"/>
              <a:defRPr sz="1100"/>
            </a:lvl2pPr>
          </a:lstStyle>
          <a:p>
            <a:pPr>
              <a:defRPr/>
            </a:pPr>
            <a:r>
              <a:rPr lang="en-GB" dirty="0"/>
              <a:t>DECC policy development (with industry engagement) </a:t>
            </a:r>
          </a:p>
        </p:txBody>
      </p:sp>
      <p:sp>
        <p:nvSpPr>
          <p:cNvPr id="28" name="Text Box 7"/>
          <p:cNvSpPr txBox="1">
            <a:spLocks noChangeArrowheads="1"/>
          </p:cNvSpPr>
          <p:nvPr/>
        </p:nvSpPr>
        <p:spPr bwMode="auto">
          <a:xfrm>
            <a:off x="1897996" y="5516514"/>
            <a:ext cx="1593884" cy="792088"/>
          </a:xfrm>
          <a:prstGeom prst="rect">
            <a:avLst/>
          </a:prstGeom>
          <a:solidFill>
            <a:srgbClr val="92D050"/>
          </a:solidFill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lIns="53340" tIns="53340" rIns="53340" bIns="53340" spcCol="1270"/>
          <a:lstStyle>
            <a:defPPr>
              <a:defRPr lang="en-GB"/>
            </a:defPPr>
            <a:lvl1pPr lvl="0" defTabSz="622300">
              <a:lnSpc>
                <a:spcPct val="90000"/>
              </a:lnSpc>
              <a:spcAft>
                <a:spcPct val="35000"/>
              </a:spcAft>
              <a:defRPr sz="1400">
                <a:solidFill>
                  <a:schemeClr val="lt1"/>
                </a:solidFill>
                <a:latin typeface="+mn-lt"/>
              </a:defRPr>
            </a:lvl1pPr>
            <a:lvl2pPr marL="57150" lvl="1" indent="-57150" defTabSz="488950">
              <a:lnSpc>
                <a:spcPct val="90000"/>
              </a:lnSpc>
              <a:spcAft>
                <a:spcPct val="15000"/>
              </a:spcAft>
              <a:buChar char="••"/>
              <a:defRPr sz="1100">
                <a:solidFill>
                  <a:schemeClr val="lt1"/>
                </a:solidFill>
                <a:latin typeface="+mn-lt"/>
              </a:defRPr>
            </a:lvl2pPr>
            <a:lvl3pPr>
              <a:defRPr>
                <a:solidFill>
                  <a:schemeClr val="lt1"/>
                </a:solidFill>
                <a:latin typeface="+mn-lt"/>
              </a:defRPr>
            </a:lvl3pPr>
            <a:lvl4pPr>
              <a:defRPr>
                <a:solidFill>
                  <a:schemeClr val="lt1"/>
                </a:solidFill>
                <a:latin typeface="+mn-lt"/>
              </a:defRPr>
            </a:lvl4pPr>
            <a:lvl5pPr>
              <a:defRPr>
                <a:solidFill>
                  <a:schemeClr val="lt1"/>
                </a:solidFill>
                <a:latin typeface="+mn-lt"/>
              </a:defRPr>
            </a:lvl5pPr>
            <a:lvl6pPr>
              <a:defRPr>
                <a:solidFill>
                  <a:schemeClr val="lt1"/>
                </a:solidFill>
                <a:latin typeface="+mn-lt"/>
              </a:defRPr>
            </a:lvl6pPr>
            <a:lvl7pPr>
              <a:defRPr>
                <a:solidFill>
                  <a:schemeClr val="lt1"/>
                </a:solidFill>
                <a:latin typeface="+mn-lt"/>
              </a:defRPr>
            </a:lvl7pPr>
            <a:lvl8pPr>
              <a:defRPr>
                <a:solidFill>
                  <a:schemeClr val="lt1"/>
                </a:solidFill>
                <a:latin typeface="+mn-lt"/>
              </a:defRPr>
            </a:lvl8pPr>
            <a:lvl9pPr>
              <a:defRPr>
                <a:solidFill>
                  <a:schemeClr val="lt1"/>
                </a:solidFill>
                <a:latin typeface="+mn-lt"/>
              </a:defRPr>
            </a:lvl9pPr>
          </a:lstStyle>
          <a:p>
            <a:pPr algn="ctr">
              <a:defRPr/>
            </a:pPr>
            <a:r>
              <a:rPr lang="en-GB" sz="1200" dirty="0" smtClean="0">
                <a:solidFill>
                  <a:schemeClr val="tx1"/>
                </a:solidFill>
              </a:rPr>
              <a:t>Collaborative Development to consider detailed implementation</a:t>
            </a:r>
          </a:p>
        </p:txBody>
      </p:sp>
    </p:spTree>
    <p:extLst>
      <p:ext uri="{BB962C8B-B14F-4D97-AF65-F5344CB8AC3E}">
        <p14:creationId xmlns:p14="http://schemas.microsoft.com/office/powerpoint/2010/main" val="1134670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3241778" y="2166874"/>
            <a:ext cx="1297058" cy="1653749"/>
            <a:chOff x="3635946" y="1009329"/>
            <a:chExt cx="1297058" cy="1653749"/>
          </a:xfrm>
          <a:solidFill>
            <a:schemeClr val="accent2">
              <a:lumMod val="20000"/>
              <a:lumOff val="80000"/>
            </a:schemeClr>
          </a:solidFill>
        </p:grpSpPr>
        <p:sp>
          <p:nvSpPr>
            <p:cNvPr id="3" name="Rounded Rectangle 2"/>
            <p:cNvSpPr/>
            <p:nvPr/>
          </p:nvSpPr>
          <p:spPr>
            <a:xfrm>
              <a:off x="3635946" y="1009329"/>
              <a:ext cx="1297058" cy="1653749"/>
            </a:xfrm>
            <a:prstGeom prst="roundRect">
              <a:avLst>
                <a:gd name="adj" fmla="val 10000"/>
              </a:avLst>
            </a:pr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shade val="80000"/>
                <a:hueOff val="0"/>
                <a:satOff val="-14010"/>
                <a:lumOff val="15876"/>
                <a:alphaOff val="0"/>
              </a:schemeClr>
            </a:fillRef>
            <a:effectRef idx="0">
              <a:schemeClr val="accent2">
                <a:shade val="80000"/>
                <a:hueOff val="0"/>
                <a:satOff val="-14010"/>
                <a:lumOff val="15876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4" name="Rounded Rectangle 4"/>
            <p:cNvSpPr/>
            <p:nvPr/>
          </p:nvSpPr>
          <p:spPr>
            <a:xfrm>
              <a:off x="3673936" y="1047319"/>
              <a:ext cx="1221078" cy="1577769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3340" tIns="53340" rIns="53340" bIns="53340" numCol="1" spcCol="1270" anchor="t" anchorCtr="0">
              <a:noAutofit/>
            </a:bodyPr>
            <a:lstStyle/>
            <a:p>
              <a:pPr lvl="0" algn="l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1400" kern="1200" dirty="0" smtClean="0">
                  <a:solidFill>
                    <a:schemeClr val="tx1"/>
                  </a:solidFill>
                </a:rPr>
                <a:t>Phase </a:t>
              </a:r>
              <a:r>
                <a:rPr lang="en-GB" sz="1400" dirty="0">
                  <a:solidFill>
                    <a:schemeClr val="tx1"/>
                  </a:solidFill>
                </a:rPr>
                <a:t>2</a:t>
              </a:r>
              <a:endParaRPr lang="en-GB" sz="1400" kern="1200" dirty="0">
                <a:solidFill>
                  <a:schemeClr val="tx1"/>
                </a:solidFill>
              </a:endParaRPr>
            </a:p>
            <a:p>
              <a:pPr marL="57150" lvl="1" indent="-57150" algn="l" defTabSz="48895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n-GB" sz="1100" kern="1200" dirty="0" smtClean="0">
                  <a:solidFill>
                    <a:schemeClr val="tx1"/>
                  </a:solidFill>
                </a:rPr>
                <a:t>Project Achieves Financial Close</a:t>
              </a:r>
              <a:endParaRPr lang="en-GB" sz="1100" kern="1200" dirty="0">
                <a:solidFill>
                  <a:schemeClr val="tx1"/>
                </a:solidFill>
              </a:endParaRPr>
            </a:p>
            <a:p>
              <a:pPr marL="57150" lvl="1" indent="-57150" algn="l" defTabSz="48895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n-GB" sz="1100" kern="1200" dirty="0" smtClean="0">
                  <a:solidFill>
                    <a:schemeClr val="tx1"/>
                  </a:solidFill>
                </a:rPr>
                <a:t>Substantial Financial Commitment  Satisfied</a:t>
              </a:r>
              <a:endParaRPr lang="en-GB" sz="1100" kern="1200" dirty="0">
                <a:solidFill>
                  <a:schemeClr val="tx1"/>
                </a:solidFill>
              </a:endParaRPr>
            </a:p>
            <a:p>
              <a:pPr marL="57150" lvl="1" indent="-57150" algn="l" defTabSz="48895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n-GB" sz="1100" kern="1200" dirty="0" smtClean="0">
                  <a:solidFill>
                    <a:schemeClr val="tx1"/>
                  </a:solidFill>
                </a:rPr>
                <a:t>Commissioning of project begins</a:t>
              </a:r>
              <a:endParaRPr lang="en-GB" sz="1100" kern="12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5" name="Group 3"/>
          <p:cNvGrpSpPr>
            <a:grpSpLocks/>
          </p:cNvGrpSpPr>
          <p:nvPr/>
        </p:nvGrpSpPr>
        <p:grpSpPr bwMode="auto">
          <a:xfrm>
            <a:off x="6084169" y="2204863"/>
            <a:ext cx="2880321" cy="1368153"/>
            <a:chOff x="5256580" y="2253277"/>
            <a:chExt cx="1862816" cy="1387848"/>
          </a:xfrm>
        </p:grpSpPr>
        <p:sp>
          <p:nvSpPr>
            <p:cNvPr id="6" name="Rounded Rectangle 5"/>
            <p:cNvSpPr/>
            <p:nvPr/>
          </p:nvSpPr>
          <p:spPr>
            <a:xfrm>
              <a:off x="5256580" y="2253277"/>
              <a:ext cx="1862816" cy="1005219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shade val="80000"/>
                <a:hueOff val="0"/>
                <a:satOff val="-28019"/>
                <a:lumOff val="31752"/>
                <a:alphaOff val="0"/>
              </a:schemeClr>
            </a:fillRef>
            <a:effectRef idx="0">
              <a:schemeClr val="accent2">
                <a:shade val="80000"/>
                <a:hueOff val="0"/>
                <a:satOff val="-28019"/>
                <a:lumOff val="31752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7" name="Rounded Rectangle 4"/>
            <p:cNvSpPr/>
            <p:nvPr/>
          </p:nvSpPr>
          <p:spPr>
            <a:xfrm>
              <a:off x="5287838" y="2284559"/>
              <a:ext cx="1831558" cy="1356566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38100" tIns="38100" rIns="38100" bIns="38100"/>
            <a:lstStyle/>
            <a:p>
              <a:pPr defTabSz="444500">
                <a:lnSpc>
                  <a:spcPct val="90000"/>
                </a:lnSpc>
                <a:spcAft>
                  <a:spcPct val="35000"/>
                </a:spcAft>
              </a:pPr>
              <a:r>
                <a:rPr lang="en-GB" sz="1400" dirty="0">
                  <a:solidFill>
                    <a:srgbClr val="FFFFFF"/>
                  </a:solidFill>
                </a:rPr>
                <a:t>Phase </a:t>
              </a:r>
              <a:r>
                <a:rPr lang="en-GB" sz="1400" dirty="0" smtClean="0">
                  <a:solidFill>
                    <a:srgbClr val="FFFFFF"/>
                  </a:solidFill>
                </a:rPr>
                <a:t>5</a:t>
              </a:r>
              <a:endParaRPr lang="en-GB" sz="1400" dirty="0">
                <a:solidFill>
                  <a:srgbClr val="FFFFFF"/>
                </a:solidFill>
              </a:endParaRPr>
            </a:p>
            <a:p>
              <a:pPr marL="57150" lvl="1" indent="-57150" defTabSz="444500">
                <a:lnSpc>
                  <a:spcPct val="90000"/>
                </a:lnSpc>
                <a:spcAft>
                  <a:spcPct val="15000"/>
                </a:spcAft>
                <a:buFontTx/>
                <a:buChar char="•"/>
              </a:pPr>
              <a:r>
                <a:rPr lang="en-GB" sz="1100" dirty="0">
                  <a:solidFill>
                    <a:srgbClr val="FFFFFF"/>
                  </a:solidFill>
                </a:rPr>
                <a:t>Potential for contract variation (e.g. Change In Law)</a:t>
              </a:r>
            </a:p>
            <a:p>
              <a:pPr marL="57150" lvl="1" indent="-57150" defTabSz="444500">
                <a:lnSpc>
                  <a:spcPct val="90000"/>
                </a:lnSpc>
                <a:spcAft>
                  <a:spcPct val="15000"/>
                </a:spcAft>
                <a:buFontTx/>
                <a:buChar char="•"/>
              </a:pPr>
              <a:r>
                <a:rPr lang="en-GB" sz="1100" dirty="0">
                  <a:solidFill>
                    <a:srgbClr val="FFFFFF"/>
                  </a:solidFill>
                </a:rPr>
                <a:t>Contract termination</a:t>
              </a:r>
            </a:p>
          </p:txBody>
        </p:sp>
      </p:grpSp>
      <p:sp>
        <p:nvSpPr>
          <p:cNvPr id="8" name="Title 2"/>
          <p:cNvSpPr txBox="1">
            <a:spLocks/>
          </p:cNvSpPr>
          <p:nvPr/>
        </p:nvSpPr>
        <p:spPr>
          <a:xfrm>
            <a:off x="166440" y="332656"/>
            <a:ext cx="5400675" cy="504825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7B7979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7B7979"/>
                </a:solidFill>
                <a:latin typeface="Arial" pitchFamily="34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7B7979"/>
                </a:solidFill>
                <a:latin typeface="Arial" pitchFamily="34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7B7979"/>
                </a:solidFill>
                <a:latin typeface="Arial" pitchFamily="34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7B7979"/>
                </a:solidFill>
                <a:latin typeface="Arial" pitchFamily="34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7B7979"/>
                </a:solidFill>
                <a:latin typeface="Arial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7B7979"/>
                </a:solidFill>
                <a:latin typeface="Arial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7B7979"/>
                </a:solidFill>
                <a:latin typeface="Arial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7B7979"/>
                </a:solidFill>
                <a:latin typeface="Arial" pitchFamily="34" charset="0"/>
              </a:defRPr>
            </a:lvl9pPr>
          </a:lstStyle>
          <a:p>
            <a:r>
              <a:rPr lang="en-GB" sz="24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rPr>
              <a:t>6. Phases </a:t>
            </a:r>
            <a:r>
              <a:rPr lang="en-GB" sz="24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rPr>
              <a:t>2 and 3 – pre- and post-commissioning  </a:t>
            </a:r>
            <a:endParaRPr lang="en-GB" sz="2400" kern="1200" dirty="0">
              <a:solidFill>
                <a:srgbClr val="0070C0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5" name="Text Box 6"/>
          <p:cNvSpPr txBox="1">
            <a:spLocks noChangeArrowheads="1"/>
          </p:cNvSpPr>
          <p:nvPr/>
        </p:nvSpPr>
        <p:spPr bwMode="auto">
          <a:xfrm>
            <a:off x="2954511" y="4080708"/>
            <a:ext cx="1584325" cy="1368425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lIns="53340" tIns="53340" rIns="53340" bIns="53340" spcCol="1270"/>
          <a:lstStyle>
            <a:defPPr>
              <a:defRPr lang="en-GB"/>
            </a:defPPr>
            <a:lvl1pPr lvl="0" defTabSz="622300">
              <a:lnSpc>
                <a:spcPct val="90000"/>
              </a:lnSpc>
              <a:spcAft>
                <a:spcPct val="35000"/>
              </a:spcAft>
              <a:defRPr sz="1400"/>
            </a:lvl1pPr>
            <a:lvl2pPr marL="57150" lvl="1" indent="-57150" defTabSz="488950">
              <a:lnSpc>
                <a:spcPct val="90000"/>
              </a:lnSpc>
              <a:spcAft>
                <a:spcPct val="15000"/>
              </a:spcAft>
              <a:buChar char="••"/>
              <a:defRPr sz="1100"/>
            </a:lvl2pPr>
          </a:lstStyle>
          <a:p>
            <a:pPr algn="ctr">
              <a:spcBef>
                <a:spcPct val="50000"/>
              </a:spcBef>
            </a:pPr>
            <a:r>
              <a:rPr lang="en-GB" sz="1200" dirty="0" smtClean="0"/>
              <a:t>CfD counterparty management of contract compliance</a:t>
            </a:r>
            <a:endParaRPr lang="en-GB" sz="1200" dirty="0"/>
          </a:p>
        </p:txBody>
      </p:sp>
      <p:sp>
        <p:nvSpPr>
          <p:cNvPr id="18" name="Text Box 6"/>
          <p:cNvSpPr txBox="1">
            <a:spLocks noChangeArrowheads="1"/>
          </p:cNvSpPr>
          <p:nvPr/>
        </p:nvSpPr>
        <p:spPr bwMode="auto">
          <a:xfrm>
            <a:off x="4643859" y="4080707"/>
            <a:ext cx="1584325" cy="1368425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lIns="53340" tIns="53340" rIns="53340" bIns="53340" spcCol="1270"/>
          <a:lstStyle>
            <a:defPPr>
              <a:defRPr lang="en-GB"/>
            </a:defPPr>
            <a:lvl1pPr lvl="0" defTabSz="622300">
              <a:lnSpc>
                <a:spcPct val="90000"/>
              </a:lnSpc>
              <a:spcAft>
                <a:spcPct val="35000"/>
              </a:spcAft>
              <a:defRPr sz="1400"/>
            </a:lvl1pPr>
            <a:lvl2pPr marL="57150" lvl="1" indent="-57150" defTabSz="488950">
              <a:lnSpc>
                <a:spcPct val="90000"/>
              </a:lnSpc>
              <a:spcAft>
                <a:spcPct val="15000"/>
              </a:spcAft>
              <a:buChar char="••"/>
              <a:defRPr sz="1100"/>
            </a:lvl2pPr>
          </a:lstStyle>
          <a:p>
            <a:pPr algn="ctr">
              <a:defRPr/>
            </a:pPr>
            <a:r>
              <a:rPr lang="en-GB" sz="1200" i="1" dirty="0" smtClean="0"/>
              <a:t> </a:t>
            </a:r>
            <a:r>
              <a:rPr lang="en-GB" sz="1200" dirty="0" smtClean="0"/>
              <a:t>Implementation of contract and CfD counterparty governance</a:t>
            </a:r>
            <a:endParaRPr lang="en-GB" sz="1200" i="1" dirty="0" smtClean="0"/>
          </a:p>
        </p:txBody>
      </p:sp>
      <p:sp>
        <p:nvSpPr>
          <p:cNvPr id="22" name="Rectangle 21"/>
          <p:cNvSpPr/>
          <p:nvPr/>
        </p:nvSpPr>
        <p:spPr>
          <a:xfrm>
            <a:off x="107504" y="1612244"/>
            <a:ext cx="3240360" cy="7747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100" dirty="0"/>
              <a:t>Generator in project development phase including seeking financial close; some early stage construction may also take place depending on type of developer</a:t>
            </a:r>
          </a:p>
        </p:txBody>
      </p:sp>
      <p:sp>
        <p:nvSpPr>
          <p:cNvPr id="21" name="Text Box 7"/>
          <p:cNvSpPr txBox="1">
            <a:spLocks noChangeArrowheads="1"/>
          </p:cNvSpPr>
          <p:nvPr/>
        </p:nvSpPr>
        <p:spPr bwMode="auto">
          <a:xfrm>
            <a:off x="2954511" y="5586526"/>
            <a:ext cx="1584325" cy="870407"/>
          </a:xfrm>
          <a:prstGeom prst="rect">
            <a:avLst/>
          </a:prstGeom>
          <a:solidFill>
            <a:srgbClr val="00B0F0"/>
          </a:solidFill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lIns="53340" tIns="53340" rIns="53340" bIns="53340" spcCol="1270"/>
          <a:lstStyle>
            <a:defPPr>
              <a:defRPr lang="en-US"/>
            </a:defPPr>
            <a:lvl1pPr lvl="0" algn="ctr" defTabSz="622300">
              <a:lnSpc>
                <a:spcPct val="90000"/>
              </a:lnSpc>
              <a:spcAft>
                <a:spcPct val="35000"/>
              </a:spcAft>
              <a:defRPr sz="1200">
                <a:solidFill>
                  <a:schemeClr val="tx1"/>
                </a:solidFill>
              </a:defRPr>
            </a:lvl1pPr>
            <a:lvl2pPr marL="57150" lvl="1" indent="-57150" defTabSz="488950">
              <a:lnSpc>
                <a:spcPct val="90000"/>
              </a:lnSpc>
              <a:spcAft>
                <a:spcPct val="15000"/>
              </a:spcAft>
              <a:buChar char="••"/>
              <a:defRPr sz="1100"/>
            </a:lvl2pPr>
          </a:lstStyle>
          <a:p>
            <a:pPr>
              <a:defRPr/>
            </a:pPr>
            <a:r>
              <a:rPr lang="en-GB" dirty="0"/>
              <a:t>DECC policy development (with industry engagement) </a:t>
            </a:r>
          </a:p>
          <a:p>
            <a:r>
              <a:rPr lang="en-GB" dirty="0" smtClean="0"/>
              <a:t>Counterparty </a:t>
            </a:r>
            <a:r>
              <a:rPr lang="en-GB" dirty="0" smtClean="0"/>
              <a:t>set-up</a:t>
            </a:r>
            <a:endParaRPr lang="en-GB" dirty="0"/>
          </a:p>
        </p:txBody>
      </p:sp>
      <p:sp>
        <p:nvSpPr>
          <p:cNvPr id="28" name="Text Box 7"/>
          <p:cNvSpPr txBox="1">
            <a:spLocks noChangeArrowheads="1"/>
          </p:cNvSpPr>
          <p:nvPr/>
        </p:nvSpPr>
        <p:spPr bwMode="auto">
          <a:xfrm>
            <a:off x="4643859" y="5586526"/>
            <a:ext cx="1584325" cy="870407"/>
          </a:xfrm>
          <a:prstGeom prst="rect">
            <a:avLst/>
          </a:prstGeom>
          <a:solidFill>
            <a:srgbClr val="00B0F0"/>
          </a:solidFill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lIns="53340" tIns="53340" rIns="53340" bIns="53340" spcCol="1270"/>
          <a:lstStyle>
            <a:defPPr>
              <a:defRPr lang="en-US"/>
            </a:defPPr>
            <a:lvl1pPr lvl="0" algn="ctr" defTabSz="622300">
              <a:lnSpc>
                <a:spcPct val="90000"/>
              </a:lnSpc>
              <a:spcAft>
                <a:spcPct val="35000"/>
              </a:spcAft>
              <a:defRPr sz="1200">
                <a:solidFill>
                  <a:schemeClr val="tx1"/>
                </a:solidFill>
              </a:defRPr>
            </a:lvl1pPr>
            <a:lvl2pPr marL="57150" lvl="1" indent="-57150" defTabSz="488950">
              <a:lnSpc>
                <a:spcPct val="90000"/>
              </a:lnSpc>
              <a:spcAft>
                <a:spcPct val="15000"/>
              </a:spcAft>
              <a:buChar char="••"/>
              <a:defRPr sz="1100"/>
            </a:lvl2pPr>
          </a:lstStyle>
          <a:p>
            <a:pPr>
              <a:defRPr/>
            </a:pPr>
            <a:r>
              <a:rPr lang="en-GB" dirty="0"/>
              <a:t>DECC policy development (with industry engagement) </a:t>
            </a:r>
          </a:p>
          <a:p>
            <a:r>
              <a:rPr lang="en-GB" dirty="0" smtClean="0"/>
              <a:t>Counterparty </a:t>
            </a:r>
            <a:r>
              <a:rPr lang="en-GB" dirty="0" smtClean="0"/>
              <a:t>set-up</a:t>
            </a:r>
            <a:endParaRPr lang="en-GB" dirty="0"/>
          </a:p>
        </p:txBody>
      </p:sp>
      <p:grpSp>
        <p:nvGrpSpPr>
          <p:cNvPr id="29" name="Group 28"/>
          <p:cNvGrpSpPr/>
          <p:nvPr/>
        </p:nvGrpSpPr>
        <p:grpSpPr>
          <a:xfrm>
            <a:off x="4643859" y="2197963"/>
            <a:ext cx="1297058" cy="1653749"/>
            <a:chOff x="5451828" y="1009329"/>
            <a:chExt cx="1297058" cy="1653749"/>
          </a:xfrm>
          <a:solidFill>
            <a:schemeClr val="accent2">
              <a:lumMod val="20000"/>
              <a:lumOff val="80000"/>
            </a:schemeClr>
          </a:solidFill>
        </p:grpSpPr>
        <p:sp>
          <p:nvSpPr>
            <p:cNvPr id="30" name="Rounded Rectangle 29"/>
            <p:cNvSpPr/>
            <p:nvPr/>
          </p:nvSpPr>
          <p:spPr>
            <a:xfrm>
              <a:off x="5451828" y="1009329"/>
              <a:ext cx="1297058" cy="1653749"/>
            </a:xfrm>
            <a:prstGeom prst="roundRect">
              <a:avLst>
                <a:gd name="adj" fmla="val 10000"/>
              </a:avLst>
            </a:pr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shade val="80000"/>
                <a:hueOff val="0"/>
                <a:satOff val="-21014"/>
                <a:lumOff val="23814"/>
                <a:alphaOff val="0"/>
              </a:schemeClr>
            </a:fillRef>
            <a:effectRef idx="0">
              <a:schemeClr val="accent2">
                <a:shade val="80000"/>
                <a:hueOff val="0"/>
                <a:satOff val="-21014"/>
                <a:lumOff val="23814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1" name="Rounded Rectangle 4"/>
            <p:cNvSpPr/>
            <p:nvPr/>
          </p:nvSpPr>
          <p:spPr>
            <a:xfrm>
              <a:off x="5489818" y="1047319"/>
              <a:ext cx="1221078" cy="1577769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3340" tIns="53340" rIns="53340" bIns="53340" numCol="1" spcCol="1270" anchor="t" anchorCtr="0">
              <a:noAutofit/>
            </a:bodyPr>
            <a:lstStyle/>
            <a:p>
              <a:pPr lvl="0" algn="l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1400" kern="1200" dirty="0" smtClean="0">
                  <a:solidFill>
                    <a:schemeClr val="tx1"/>
                  </a:solidFill>
                </a:rPr>
                <a:t>Phase 3</a:t>
              </a:r>
              <a:endParaRPr lang="en-GB" sz="1400" kern="1200" dirty="0">
                <a:solidFill>
                  <a:schemeClr val="tx1"/>
                </a:solidFill>
              </a:endParaRPr>
            </a:p>
            <a:p>
              <a:pPr marL="57150" lvl="1" indent="-57150" algn="l" defTabSz="48895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n-GB" sz="1100" kern="1200" dirty="0" smtClean="0">
                  <a:solidFill>
                    <a:schemeClr val="tx1"/>
                  </a:solidFill>
                </a:rPr>
                <a:t>Conditions Precedent satisfied under contract</a:t>
              </a:r>
              <a:endParaRPr lang="en-GB" sz="1100" kern="1200" dirty="0">
                <a:solidFill>
                  <a:schemeClr val="tx1"/>
                </a:solidFill>
              </a:endParaRPr>
            </a:p>
            <a:p>
              <a:pPr marL="57150" lvl="1" indent="-57150" algn="l" defTabSz="48895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n-GB" sz="1100" kern="1200" dirty="0" smtClean="0">
                  <a:solidFill>
                    <a:schemeClr val="tx1"/>
                  </a:solidFill>
                </a:rPr>
                <a:t>Generation commences</a:t>
              </a:r>
              <a:endParaRPr lang="en-GB" sz="1100" kern="1200" dirty="0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29407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3959169" y="1477746"/>
            <a:ext cx="1297058" cy="1818395"/>
            <a:chOff x="7267709" y="1009329"/>
            <a:chExt cx="1297058" cy="1653749"/>
          </a:xfrm>
        </p:grpSpPr>
        <p:sp>
          <p:nvSpPr>
            <p:cNvPr id="5" name="Rounded Rectangle 4"/>
            <p:cNvSpPr/>
            <p:nvPr/>
          </p:nvSpPr>
          <p:spPr>
            <a:xfrm>
              <a:off x="7267709" y="1009329"/>
              <a:ext cx="1297058" cy="1653749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shade val="80000"/>
                <a:hueOff val="0"/>
                <a:satOff val="-28019"/>
                <a:lumOff val="31752"/>
                <a:alphaOff val="0"/>
              </a:schemeClr>
            </a:fillRef>
            <a:effectRef idx="0">
              <a:schemeClr val="accent2">
                <a:shade val="80000"/>
                <a:hueOff val="0"/>
                <a:satOff val="-28019"/>
                <a:lumOff val="31752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6" name="Rounded Rectangle 4"/>
            <p:cNvSpPr/>
            <p:nvPr/>
          </p:nvSpPr>
          <p:spPr>
            <a:xfrm>
              <a:off x="7305699" y="1084165"/>
              <a:ext cx="1221078" cy="144830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3340" tIns="53340" rIns="53340" bIns="53340" numCol="1" spcCol="1270" anchor="t" anchorCtr="0">
              <a:noAutofit/>
            </a:bodyPr>
            <a:lstStyle/>
            <a:p>
              <a:pPr lvl="0" algn="l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1400" kern="1200" dirty="0" smtClean="0"/>
                <a:t>Phase 4</a:t>
              </a:r>
              <a:endParaRPr lang="en-GB" sz="1400" kern="1200" dirty="0"/>
            </a:p>
            <a:p>
              <a:pPr marL="57150" lvl="1" indent="-57150" algn="l" defTabSz="48895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n-GB" sz="1100" kern="1200" dirty="0" smtClean="0"/>
                <a:t>Payments start under the </a:t>
              </a:r>
              <a:r>
                <a:rPr lang="en-GB" sz="1100" kern="1200" dirty="0" err="1" smtClean="0"/>
                <a:t>CfD</a:t>
              </a:r>
              <a:endParaRPr lang="en-GB" sz="1100" kern="1200" dirty="0"/>
            </a:p>
            <a:p>
              <a:pPr marL="57150" lvl="1" indent="-57150" algn="l" defTabSz="48895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n-GB" sz="1100" kern="1200" dirty="0" smtClean="0"/>
                <a:t>Updates to contractual parameters (indexation, reference prices)</a:t>
              </a:r>
              <a:endParaRPr lang="en-GB" sz="1100" kern="1200" dirty="0"/>
            </a:p>
            <a:p>
              <a:pPr marL="57150" lvl="1" indent="-57150" algn="l" defTabSz="48895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n-GB" sz="1100" kern="1200" dirty="0" smtClean="0"/>
                <a:t>Contract expires </a:t>
              </a:r>
              <a:endParaRPr lang="en-GB" sz="1100" kern="1200" dirty="0"/>
            </a:p>
          </p:txBody>
        </p:sp>
      </p:grpSp>
      <p:sp>
        <p:nvSpPr>
          <p:cNvPr id="10" name="Title 2"/>
          <p:cNvSpPr txBox="1">
            <a:spLocks/>
          </p:cNvSpPr>
          <p:nvPr/>
        </p:nvSpPr>
        <p:spPr>
          <a:xfrm>
            <a:off x="166440" y="332656"/>
            <a:ext cx="5400675" cy="504825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7B7979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7B7979"/>
                </a:solidFill>
                <a:latin typeface="Arial" pitchFamily="34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7B7979"/>
                </a:solidFill>
                <a:latin typeface="Arial" pitchFamily="34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7B7979"/>
                </a:solidFill>
                <a:latin typeface="Arial" pitchFamily="34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7B7979"/>
                </a:solidFill>
                <a:latin typeface="Arial" pitchFamily="34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7B7979"/>
                </a:solidFill>
                <a:latin typeface="Arial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7B7979"/>
                </a:solidFill>
                <a:latin typeface="Arial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7B7979"/>
                </a:solidFill>
                <a:latin typeface="Arial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7B7979"/>
                </a:solidFill>
                <a:latin typeface="Arial" pitchFamily="34" charset="0"/>
              </a:defRPr>
            </a:lvl9pPr>
          </a:lstStyle>
          <a:p>
            <a:r>
              <a:rPr lang="en-GB" sz="24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rPr>
              <a:t>7. Phase </a:t>
            </a:r>
            <a:r>
              <a:rPr lang="en-GB" sz="24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rPr>
              <a:t>4 -  payments and contract management  </a:t>
            </a:r>
            <a:endParaRPr lang="en-GB" sz="2400" kern="1200" dirty="0">
              <a:solidFill>
                <a:srgbClr val="0070C0"/>
              </a:solidFill>
              <a:latin typeface="+mn-lt"/>
              <a:ea typeface="+mn-ea"/>
              <a:cs typeface="+mn-cs"/>
            </a:endParaRPr>
          </a:p>
        </p:txBody>
      </p:sp>
      <p:grpSp>
        <p:nvGrpSpPr>
          <p:cNvPr id="17" name="Group 3"/>
          <p:cNvGrpSpPr>
            <a:grpSpLocks/>
          </p:cNvGrpSpPr>
          <p:nvPr/>
        </p:nvGrpSpPr>
        <p:grpSpPr bwMode="auto">
          <a:xfrm>
            <a:off x="5282458" y="1594782"/>
            <a:ext cx="3623834" cy="792162"/>
            <a:chOff x="5256580" y="2253276"/>
            <a:chExt cx="1071119" cy="1419131"/>
          </a:xfrm>
        </p:grpSpPr>
        <p:sp>
          <p:nvSpPr>
            <p:cNvPr id="18" name="Rounded Rectangle 17"/>
            <p:cNvSpPr/>
            <p:nvPr/>
          </p:nvSpPr>
          <p:spPr>
            <a:xfrm>
              <a:off x="5256580" y="2253276"/>
              <a:ext cx="1071119" cy="1419131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shade val="80000"/>
                <a:hueOff val="0"/>
                <a:satOff val="-28019"/>
                <a:lumOff val="31752"/>
                <a:alphaOff val="0"/>
              </a:schemeClr>
            </a:fillRef>
            <a:effectRef idx="0">
              <a:schemeClr val="accent2">
                <a:shade val="80000"/>
                <a:hueOff val="0"/>
                <a:satOff val="-28019"/>
                <a:lumOff val="31752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9" name="Rounded Rectangle 4"/>
            <p:cNvSpPr/>
            <p:nvPr/>
          </p:nvSpPr>
          <p:spPr>
            <a:xfrm>
              <a:off x="5287838" y="2284559"/>
              <a:ext cx="1008602" cy="1356566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38100" tIns="38100" rIns="38100" bIns="38100"/>
            <a:lstStyle/>
            <a:p>
              <a:pPr defTabSz="444500">
                <a:lnSpc>
                  <a:spcPct val="90000"/>
                </a:lnSpc>
                <a:spcAft>
                  <a:spcPct val="35000"/>
                </a:spcAft>
              </a:pPr>
              <a:r>
                <a:rPr lang="en-GB" sz="1400" dirty="0">
                  <a:solidFill>
                    <a:srgbClr val="FFFFFF"/>
                  </a:solidFill>
                </a:rPr>
                <a:t>Phase </a:t>
              </a:r>
              <a:r>
                <a:rPr lang="en-GB" sz="1400" dirty="0" smtClean="0">
                  <a:solidFill>
                    <a:srgbClr val="FFFFFF"/>
                  </a:solidFill>
                </a:rPr>
                <a:t>5</a:t>
              </a:r>
              <a:endParaRPr lang="en-GB" sz="1400" dirty="0">
                <a:solidFill>
                  <a:srgbClr val="FFFFFF"/>
                </a:solidFill>
              </a:endParaRPr>
            </a:p>
            <a:p>
              <a:pPr marL="57150" lvl="1" indent="-57150" defTabSz="444500">
                <a:lnSpc>
                  <a:spcPct val="90000"/>
                </a:lnSpc>
                <a:spcAft>
                  <a:spcPct val="15000"/>
                </a:spcAft>
                <a:buFontTx/>
                <a:buChar char="•"/>
              </a:pPr>
              <a:r>
                <a:rPr lang="en-GB" sz="1100" dirty="0">
                  <a:solidFill>
                    <a:srgbClr val="FFFFFF"/>
                  </a:solidFill>
                </a:rPr>
                <a:t>Potential for contract variation (e.g. Change In Law)</a:t>
              </a:r>
            </a:p>
            <a:p>
              <a:pPr marL="57150" lvl="1" indent="-57150" defTabSz="444500">
                <a:lnSpc>
                  <a:spcPct val="90000"/>
                </a:lnSpc>
                <a:spcAft>
                  <a:spcPct val="15000"/>
                </a:spcAft>
                <a:buFontTx/>
                <a:buChar char="•"/>
              </a:pPr>
              <a:r>
                <a:rPr lang="en-GB" sz="1100" dirty="0">
                  <a:solidFill>
                    <a:srgbClr val="FFFFFF"/>
                  </a:solidFill>
                </a:rPr>
                <a:t>Contract termination</a:t>
              </a:r>
            </a:p>
          </p:txBody>
        </p:sp>
      </p:grpSp>
      <p:sp>
        <p:nvSpPr>
          <p:cNvPr id="20" name="Text Box 6"/>
          <p:cNvSpPr txBox="1">
            <a:spLocks noChangeArrowheads="1"/>
          </p:cNvSpPr>
          <p:nvPr/>
        </p:nvSpPr>
        <p:spPr bwMode="auto">
          <a:xfrm>
            <a:off x="899592" y="3371056"/>
            <a:ext cx="1523004" cy="701251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lIns="53340" tIns="53340" rIns="53340" bIns="53340" spcCol="1270"/>
          <a:lstStyle>
            <a:defPPr>
              <a:defRPr lang="en-GB"/>
            </a:defPPr>
            <a:lvl1pPr lvl="0" defTabSz="622300">
              <a:lnSpc>
                <a:spcPct val="90000"/>
              </a:lnSpc>
              <a:spcAft>
                <a:spcPct val="35000"/>
              </a:spcAft>
              <a:defRPr sz="1400"/>
            </a:lvl1pPr>
            <a:lvl2pPr marL="57150" lvl="1" indent="-57150" defTabSz="488950">
              <a:lnSpc>
                <a:spcPct val="90000"/>
              </a:lnSpc>
              <a:spcAft>
                <a:spcPct val="15000"/>
              </a:spcAft>
              <a:buChar char="••"/>
              <a:defRPr sz="1100"/>
            </a:lvl2pPr>
          </a:lstStyle>
          <a:p>
            <a:pPr algn="ctr">
              <a:defRPr/>
            </a:pPr>
            <a:r>
              <a:rPr lang="en-GB" sz="1200" dirty="0"/>
              <a:t>Reserve fund start-up and management</a:t>
            </a:r>
          </a:p>
        </p:txBody>
      </p:sp>
      <p:sp>
        <p:nvSpPr>
          <p:cNvPr id="21" name="Text Box 6"/>
          <p:cNvSpPr txBox="1">
            <a:spLocks noChangeArrowheads="1"/>
          </p:cNvSpPr>
          <p:nvPr/>
        </p:nvSpPr>
        <p:spPr bwMode="auto">
          <a:xfrm>
            <a:off x="7020272" y="3366291"/>
            <a:ext cx="1503068" cy="706015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lIns="53340" tIns="53340" rIns="53340" bIns="53340" spcCol="1270"/>
          <a:lstStyle>
            <a:defPPr>
              <a:defRPr lang="en-GB"/>
            </a:defPPr>
            <a:lvl1pPr lvl="0" defTabSz="622300">
              <a:lnSpc>
                <a:spcPct val="90000"/>
              </a:lnSpc>
              <a:spcAft>
                <a:spcPct val="35000"/>
              </a:spcAft>
              <a:defRPr sz="1400"/>
            </a:lvl1pPr>
            <a:lvl2pPr marL="57150" lvl="1" indent="-57150" defTabSz="488950">
              <a:lnSpc>
                <a:spcPct val="90000"/>
              </a:lnSpc>
              <a:spcAft>
                <a:spcPct val="15000"/>
              </a:spcAft>
              <a:buChar char="••"/>
              <a:defRPr sz="1100"/>
            </a:lvl2pPr>
          </a:lstStyle>
          <a:p>
            <a:pPr algn="ctr">
              <a:defRPr/>
            </a:pPr>
            <a:r>
              <a:rPr lang="en-GB" sz="1200" dirty="0" smtClean="0"/>
              <a:t>Manage disputes</a:t>
            </a:r>
          </a:p>
        </p:txBody>
      </p:sp>
      <p:sp>
        <p:nvSpPr>
          <p:cNvPr id="22" name="Text Box 6"/>
          <p:cNvSpPr txBox="1">
            <a:spLocks noChangeArrowheads="1"/>
          </p:cNvSpPr>
          <p:nvPr/>
        </p:nvSpPr>
        <p:spPr bwMode="auto">
          <a:xfrm>
            <a:off x="5510209" y="3366290"/>
            <a:ext cx="1436734" cy="706016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lIns="53340" tIns="53340" rIns="53340" bIns="53340" spcCol="1270"/>
          <a:lstStyle>
            <a:defPPr>
              <a:defRPr lang="en-GB"/>
            </a:defPPr>
            <a:lvl1pPr lvl="0" defTabSz="622300">
              <a:lnSpc>
                <a:spcPct val="90000"/>
              </a:lnSpc>
              <a:spcAft>
                <a:spcPct val="35000"/>
              </a:spcAft>
              <a:defRPr sz="1400"/>
            </a:lvl1pPr>
            <a:lvl2pPr marL="57150" lvl="1" indent="-57150" defTabSz="488950">
              <a:lnSpc>
                <a:spcPct val="90000"/>
              </a:lnSpc>
              <a:spcAft>
                <a:spcPct val="15000"/>
              </a:spcAft>
              <a:buChar char="••"/>
              <a:defRPr sz="1100"/>
            </a:lvl2pPr>
          </a:lstStyle>
          <a:p>
            <a:pPr algn="ctr">
              <a:defRPr/>
            </a:pPr>
            <a:r>
              <a:rPr lang="en-GB" sz="1200" dirty="0" smtClean="0"/>
              <a:t>Handling receipts and payments </a:t>
            </a:r>
          </a:p>
          <a:p>
            <a:pPr algn="ctr">
              <a:defRPr/>
            </a:pPr>
            <a:endParaRPr lang="en-GB" sz="1200" i="1" dirty="0" smtClean="0"/>
          </a:p>
        </p:txBody>
      </p:sp>
      <p:sp>
        <p:nvSpPr>
          <p:cNvPr id="23" name="Text Box 6"/>
          <p:cNvSpPr txBox="1">
            <a:spLocks noChangeArrowheads="1"/>
          </p:cNvSpPr>
          <p:nvPr/>
        </p:nvSpPr>
        <p:spPr bwMode="auto">
          <a:xfrm>
            <a:off x="3979372" y="3366293"/>
            <a:ext cx="1456723" cy="706016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lIns="53340" tIns="53340" rIns="53340" bIns="53340" spcCol="1270"/>
          <a:lstStyle>
            <a:defPPr>
              <a:defRPr lang="en-GB"/>
            </a:defPPr>
            <a:lvl1pPr lvl="0" defTabSz="622300">
              <a:lnSpc>
                <a:spcPct val="90000"/>
              </a:lnSpc>
              <a:spcAft>
                <a:spcPct val="35000"/>
              </a:spcAft>
              <a:defRPr sz="1400"/>
            </a:lvl1pPr>
            <a:lvl2pPr marL="57150" lvl="1" indent="-57150" defTabSz="488950">
              <a:lnSpc>
                <a:spcPct val="90000"/>
              </a:lnSpc>
              <a:spcAft>
                <a:spcPct val="15000"/>
              </a:spcAft>
              <a:buChar char="••"/>
              <a:defRPr sz="1100"/>
            </a:lvl2pPr>
          </a:lstStyle>
          <a:p>
            <a:pPr algn="ctr">
              <a:defRPr/>
            </a:pPr>
            <a:r>
              <a:rPr lang="en-GB" sz="1200" dirty="0" smtClean="0"/>
              <a:t>End of year processing </a:t>
            </a:r>
          </a:p>
        </p:txBody>
      </p:sp>
      <p:sp>
        <p:nvSpPr>
          <p:cNvPr id="24" name="Text Box 6"/>
          <p:cNvSpPr txBox="1">
            <a:spLocks noChangeArrowheads="1"/>
          </p:cNvSpPr>
          <p:nvPr/>
        </p:nvSpPr>
        <p:spPr bwMode="auto">
          <a:xfrm>
            <a:off x="2506737" y="3366293"/>
            <a:ext cx="1447696" cy="706016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lIns="53340" tIns="53340" rIns="53340" bIns="53340" spcCol="1270"/>
          <a:lstStyle>
            <a:defPPr>
              <a:defRPr lang="en-GB"/>
            </a:defPPr>
            <a:lvl1pPr lvl="0" defTabSz="622300">
              <a:lnSpc>
                <a:spcPct val="90000"/>
              </a:lnSpc>
              <a:spcAft>
                <a:spcPct val="35000"/>
              </a:spcAft>
              <a:defRPr sz="1400"/>
            </a:lvl1pPr>
            <a:lvl2pPr marL="57150" lvl="1" indent="-57150" defTabSz="488950">
              <a:lnSpc>
                <a:spcPct val="90000"/>
              </a:lnSpc>
              <a:spcAft>
                <a:spcPct val="15000"/>
              </a:spcAft>
              <a:buChar char="••"/>
              <a:defRPr sz="1100"/>
            </a:lvl2pPr>
          </a:lstStyle>
          <a:p>
            <a:pPr algn="ctr">
              <a:defRPr/>
            </a:pPr>
            <a:r>
              <a:rPr lang="en-GB" sz="1200" dirty="0" smtClean="0"/>
              <a:t>Invoicing and data reconciliation </a:t>
            </a:r>
          </a:p>
        </p:txBody>
      </p:sp>
      <p:sp>
        <p:nvSpPr>
          <p:cNvPr id="57" name="Text Box 27"/>
          <p:cNvSpPr txBox="1">
            <a:spLocks noChangeArrowheads="1"/>
          </p:cNvSpPr>
          <p:nvPr/>
        </p:nvSpPr>
        <p:spPr bwMode="auto">
          <a:xfrm>
            <a:off x="189441" y="1560033"/>
            <a:ext cx="2677336" cy="4154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sz="1050" dirty="0"/>
              <a:t>Generator in main project operation phase with CfD in place</a:t>
            </a:r>
          </a:p>
        </p:txBody>
      </p:sp>
      <p:sp>
        <p:nvSpPr>
          <p:cNvPr id="28" name="Text Box 7"/>
          <p:cNvSpPr txBox="1">
            <a:spLocks noChangeArrowheads="1"/>
          </p:cNvSpPr>
          <p:nvPr/>
        </p:nvSpPr>
        <p:spPr bwMode="auto">
          <a:xfrm>
            <a:off x="899593" y="4149079"/>
            <a:ext cx="1523004" cy="858075"/>
          </a:xfrm>
          <a:prstGeom prst="rect">
            <a:avLst/>
          </a:prstGeom>
          <a:solidFill>
            <a:srgbClr val="00B0F0"/>
          </a:solidFill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lIns="53340" tIns="53340" rIns="53340" bIns="53340" spcCol="1270"/>
          <a:lstStyle>
            <a:defPPr>
              <a:defRPr lang="en-US"/>
            </a:defPPr>
            <a:lvl1pPr lvl="0" algn="ctr" defTabSz="622300">
              <a:lnSpc>
                <a:spcPct val="90000"/>
              </a:lnSpc>
              <a:spcAft>
                <a:spcPct val="35000"/>
              </a:spcAft>
              <a:defRPr sz="1200">
                <a:solidFill>
                  <a:schemeClr val="tx1"/>
                </a:solidFill>
              </a:defRPr>
            </a:lvl1pPr>
            <a:lvl2pPr marL="57150" lvl="1" indent="-57150" defTabSz="488950">
              <a:lnSpc>
                <a:spcPct val="90000"/>
              </a:lnSpc>
              <a:spcAft>
                <a:spcPct val="15000"/>
              </a:spcAft>
              <a:buChar char="••"/>
              <a:defRPr sz="1100"/>
            </a:lvl2pPr>
          </a:lstStyle>
          <a:p>
            <a:pPr>
              <a:defRPr/>
            </a:pPr>
            <a:r>
              <a:rPr lang="en-GB" dirty="0"/>
              <a:t>DECC policy development (with industry engagement) </a:t>
            </a:r>
          </a:p>
        </p:txBody>
      </p:sp>
      <p:sp>
        <p:nvSpPr>
          <p:cNvPr id="29" name="Text Box 7"/>
          <p:cNvSpPr txBox="1">
            <a:spLocks noChangeArrowheads="1"/>
          </p:cNvSpPr>
          <p:nvPr/>
        </p:nvSpPr>
        <p:spPr bwMode="auto">
          <a:xfrm>
            <a:off x="899593" y="5007155"/>
            <a:ext cx="1523003" cy="807696"/>
          </a:xfrm>
          <a:prstGeom prst="rect">
            <a:avLst/>
          </a:prstGeom>
          <a:solidFill>
            <a:srgbClr val="92D050"/>
          </a:solidFill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lIns="53340" tIns="53340" rIns="53340" bIns="53340" spcCol="1270"/>
          <a:lstStyle>
            <a:defPPr>
              <a:defRPr lang="en-GB"/>
            </a:defPPr>
            <a:lvl1pPr lvl="0" defTabSz="622300">
              <a:lnSpc>
                <a:spcPct val="90000"/>
              </a:lnSpc>
              <a:spcAft>
                <a:spcPct val="35000"/>
              </a:spcAft>
              <a:defRPr sz="1400">
                <a:solidFill>
                  <a:schemeClr val="lt1"/>
                </a:solidFill>
                <a:latin typeface="+mn-lt"/>
              </a:defRPr>
            </a:lvl1pPr>
            <a:lvl2pPr marL="57150" lvl="1" indent="-57150" defTabSz="488950">
              <a:lnSpc>
                <a:spcPct val="90000"/>
              </a:lnSpc>
              <a:spcAft>
                <a:spcPct val="15000"/>
              </a:spcAft>
              <a:buChar char="••"/>
              <a:defRPr sz="1100">
                <a:solidFill>
                  <a:schemeClr val="lt1"/>
                </a:solidFill>
                <a:latin typeface="+mn-lt"/>
              </a:defRPr>
            </a:lvl2pPr>
            <a:lvl3pPr>
              <a:defRPr>
                <a:solidFill>
                  <a:schemeClr val="lt1"/>
                </a:solidFill>
                <a:latin typeface="+mn-lt"/>
              </a:defRPr>
            </a:lvl3pPr>
            <a:lvl4pPr>
              <a:defRPr>
                <a:solidFill>
                  <a:schemeClr val="lt1"/>
                </a:solidFill>
                <a:latin typeface="+mn-lt"/>
              </a:defRPr>
            </a:lvl4pPr>
            <a:lvl5pPr>
              <a:defRPr>
                <a:solidFill>
                  <a:schemeClr val="lt1"/>
                </a:solidFill>
                <a:latin typeface="+mn-lt"/>
              </a:defRPr>
            </a:lvl5pPr>
            <a:lvl6pPr>
              <a:defRPr>
                <a:solidFill>
                  <a:schemeClr val="lt1"/>
                </a:solidFill>
                <a:latin typeface="+mn-lt"/>
              </a:defRPr>
            </a:lvl6pPr>
            <a:lvl7pPr>
              <a:defRPr>
                <a:solidFill>
                  <a:schemeClr val="lt1"/>
                </a:solidFill>
                <a:latin typeface="+mn-lt"/>
              </a:defRPr>
            </a:lvl7pPr>
            <a:lvl8pPr>
              <a:defRPr>
                <a:solidFill>
                  <a:schemeClr val="lt1"/>
                </a:solidFill>
                <a:latin typeface="+mn-lt"/>
              </a:defRPr>
            </a:lvl8pPr>
            <a:lvl9pPr>
              <a:defRPr>
                <a:solidFill>
                  <a:schemeClr val="lt1"/>
                </a:solidFill>
                <a:latin typeface="+mn-lt"/>
              </a:defRPr>
            </a:lvl9pPr>
          </a:lstStyle>
          <a:p>
            <a:pPr algn="ctr">
              <a:defRPr/>
            </a:pPr>
            <a:r>
              <a:rPr lang="en-GB" sz="1200" dirty="0" smtClean="0">
                <a:solidFill>
                  <a:schemeClr val="tx1"/>
                </a:solidFill>
              </a:rPr>
              <a:t>Collaborative Development to consider detailed implementation</a:t>
            </a:r>
          </a:p>
        </p:txBody>
      </p:sp>
      <p:sp>
        <p:nvSpPr>
          <p:cNvPr id="38" name="Text Box 7"/>
          <p:cNvSpPr txBox="1">
            <a:spLocks noChangeArrowheads="1"/>
          </p:cNvSpPr>
          <p:nvPr/>
        </p:nvSpPr>
        <p:spPr bwMode="auto">
          <a:xfrm>
            <a:off x="7000336" y="4164685"/>
            <a:ext cx="1523004" cy="858075"/>
          </a:xfrm>
          <a:prstGeom prst="rect">
            <a:avLst/>
          </a:prstGeom>
          <a:solidFill>
            <a:srgbClr val="00B0F0"/>
          </a:solidFill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lIns="53340" tIns="53340" rIns="53340" bIns="53340" spcCol="1270"/>
          <a:lstStyle>
            <a:defPPr>
              <a:defRPr lang="en-US"/>
            </a:defPPr>
            <a:lvl1pPr lvl="0" algn="ctr" defTabSz="622300">
              <a:lnSpc>
                <a:spcPct val="90000"/>
              </a:lnSpc>
              <a:spcAft>
                <a:spcPct val="35000"/>
              </a:spcAft>
              <a:defRPr sz="1200">
                <a:solidFill>
                  <a:schemeClr val="tx1"/>
                </a:solidFill>
              </a:defRPr>
            </a:lvl1pPr>
            <a:lvl2pPr marL="57150" lvl="1" indent="-57150" defTabSz="488950">
              <a:lnSpc>
                <a:spcPct val="90000"/>
              </a:lnSpc>
              <a:spcAft>
                <a:spcPct val="15000"/>
              </a:spcAft>
              <a:buChar char="••"/>
              <a:defRPr sz="1100"/>
            </a:lvl2pPr>
          </a:lstStyle>
          <a:p>
            <a:r>
              <a:rPr lang="en-GB" dirty="0"/>
              <a:t>DECC policy development (with industry engagement) </a:t>
            </a:r>
          </a:p>
          <a:p>
            <a:r>
              <a:rPr lang="en-GB" dirty="0" smtClean="0"/>
              <a:t>)</a:t>
            </a:r>
            <a:endParaRPr lang="en-GB" dirty="0"/>
          </a:p>
        </p:txBody>
      </p:sp>
      <p:sp>
        <p:nvSpPr>
          <p:cNvPr id="39" name="Text Box 7"/>
          <p:cNvSpPr txBox="1">
            <a:spLocks noChangeArrowheads="1"/>
          </p:cNvSpPr>
          <p:nvPr/>
        </p:nvSpPr>
        <p:spPr bwMode="auto">
          <a:xfrm>
            <a:off x="7000336" y="5007154"/>
            <a:ext cx="1523003" cy="807695"/>
          </a:xfrm>
          <a:prstGeom prst="rect">
            <a:avLst/>
          </a:prstGeom>
          <a:solidFill>
            <a:srgbClr val="92D050"/>
          </a:solidFill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lIns="53340" tIns="53340" rIns="53340" bIns="53340" spcCol="1270"/>
          <a:lstStyle>
            <a:defPPr>
              <a:defRPr lang="en-GB"/>
            </a:defPPr>
            <a:lvl1pPr lvl="0" defTabSz="622300">
              <a:lnSpc>
                <a:spcPct val="90000"/>
              </a:lnSpc>
              <a:spcAft>
                <a:spcPct val="35000"/>
              </a:spcAft>
              <a:defRPr sz="1400">
                <a:solidFill>
                  <a:schemeClr val="lt1"/>
                </a:solidFill>
                <a:latin typeface="+mn-lt"/>
              </a:defRPr>
            </a:lvl1pPr>
            <a:lvl2pPr marL="57150" lvl="1" indent="-57150" defTabSz="488950">
              <a:lnSpc>
                <a:spcPct val="90000"/>
              </a:lnSpc>
              <a:spcAft>
                <a:spcPct val="15000"/>
              </a:spcAft>
              <a:buChar char="••"/>
              <a:defRPr sz="1100">
                <a:solidFill>
                  <a:schemeClr val="lt1"/>
                </a:solidFill>
                <a:latin typeface="+mn-lt"/>
              </a:defRPr>
            </a:lvl2pPr>
            <a:lvl3pPr>
              <a:defRPr>
                <a:solidFill>
                  <a:schemeClr val="lt1"/>
                </a:solidFill>
                <a:latin typeface="+mn-lt"/>
              </a:defRPr>
            </a:lvl3pPr>
            <a:lvl4pPr>
              <a:defRPr>
                <a:solidFill>
                  <a:schemeClr val="lt1"/>
                </a:solidFill>
                <a:latin typeface="+mn-lt"/>
              </a:defRPr>
            </a:lvl4pPr>
            <a:lvl5pPr>
              <a:defRPr>
                <a:solidFill>
                  <a:schemeClr val="lt1"/>
                </a:solidFill>
                <a:latin typeface="+mn-lt"/>
              </a:defRPr>
            </a:lvl5pPr>
            <a:lvl6pPr>
              <a:defRPr>
                <a:solidFill>
                  <a:schemeClr val="lt1"/>
                </a:solidFill>
                <a:latin typeface="+mn-lt"/>
              </a:defRPr>
            </a:lvl6pPr>
            <a:lvl7pPr>
              <a:defRPr>
                <a:solidFill>
                  <a:schemeClr val="lt1"/>
                </a:solidFill>
                <a:latin typeface="+mn-lt"/>
              </a:defRPr>
            </a:lvl7pPr>
            <a:lvl8pPr>
              <a:defRPr>
                <a:solidFill>
                  <a:schemeClr val="lt1"/>
                </a:solidFill>
                <a:latin typeface="+mn-lt"/>
              </a:defRPr>
            </a:lvl8pPr>
            <a:lvl9pPr>
              <a:defRPr>
                <a:solidFill>
                  <a:schemeClr val="lt1"/>
                </a:solidFill>
                <a:latin typeface="+mn-lt"/>
              </a:defRPr>
            </a:lvl9pPr>
          </a:lstStyle>
          <a:p>
            <a:pPr algn="ctr">
              <a:defRPr/>
            </a:pPr>
            <a:r>
              <a:rPr lang="en-GB" sz="1200" dirty="0" smtClean="0">
                <a:solidFill>
                  <a:schemeClr val="tx1"/>
                </a:solidFill>
              </a:rPr>
              <a:t>Collaborative Development to consider detailed implementation</a:t>
            </a:r>
          </a:p>
        </p:txBody>
      </p:sp>
      <p:sp>
        <p:nvSpPr>
          <p:cNvPr id="40" name="Text Box 7"/>
          <p:cNvSpPr txBox="1">
            <a:spLocks noChangeArrowheads="1"/>
          </p:cNvSpPr>
          <p:nvPr/>
        </p:nvSpPr>
        <p:spPr bwMode="auto">
          <a:xfrm>
            <a:off x="5510209" y="4164686"/>
            <a:ext cx="1436735" cy="858075"/>
          </a:xfrm>
          <a:prstGeom prst="rect">
            <a:avLst/>
          </a:prstGeom>
          <a:solidFill>
            <a:srgbClr val="00B0F0"/>
          </a:solidFill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lIns="53340" tIns="53340" rIns="53340" bIns="53340" spcCol="1270"/>
          <a:lstStyle>
            <a:defPPr>
              <a:defRPr lang="en-US"/>
            </a:defPPr>
            <a:lvl1pPr lvl="0" algn="ctr" defTabSz="622300">
              <a:lnSpc>
                <a:spcPct val="90000"/>
              </a:lnSpc>
              <a:spcAft>
                <a:spcPct val="35000"/>
              </a:spcAft>
              <a:defRPr sz="1200">
                <a:solidFill>
                  <a:schemeClr val="tx1"/>
                </a:solidFill>
              </a:defRPr>
            </a:lvl1pPr>
            <a:lvl2pPr marL="57150" lvl="1" indent="-57150" defTabSz="488950">
              <a:lnSpc>
                <a:spcPct val="90000"/>
              </a:lnSpc>
              <a:spcAft>
                <a:spcPct val="15000"/>
              </a:spcAft>
              <a:buChar char="••"/>
              <a:defRPr sz="1100"/>
            </a:lvl2pPr>
          </a:lstStyle>
          <a:p>
            <a:pPr>
              <a:defRPr/>
            </a:pPr>
            <a:r>
              <a:rPr lang="en-GB" dirty="0"/>
              <a:t>DECC policy development (with industry engagement) </a:t>
            </a:r>
          </a:p>
        </p:txBody>
      </p:sp>
      <p:sp>
        <p:nvSpPr>
          <p:cNvPr id="41" name="Text Box 7"/>
          <p:cNvSpPr txBox="1">
            <a:spLocks noChangeArrowheads="1"/>
          </p:cNvSpPr>
          <p:nvPr/>
        </p:nvSpPr>
        <p:spPr bwMode="auto">
          <a:xfrm>
            <a:off x="5510210" y="5007154"/>
            <a:ext cx="1436734" cy="807696"/>
          </a:xfrm>
          <a:prstGeom prst="rect">
            <a:avLst/>
          </a:prstGeom>
          <a:solidFill>
            <a:srgbClr val="92D050"/>
          </a:solidFill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lIns="53340" tIns="53340" rIns="53340" bIns="53340" spcCol="1270"/>
          <a:lstStyle>
            <a:defPPr>
              <a:defRPr lang="en-GB"/>
            </a:defPPr>
            <a:lvl1pPr lvl="0" defTabSz="622300">
              <a:lnSpc>
                <a:spcPct val="90000"/>
              </a:lnSpc>
              <a:spcAft>
                <a:spcPct val="35000"/>
              </a:spcAft>
              <a:defRPr sz="1400">
                <a:solidFill>
                  <a:schemeClr val="lt1"/>
                </a:solidFill>
                <a:latin typeface="+mn-lt"/>
              </a:defRPr>
            </a:lvl1pPr>
            <a:lvl2pPr marL="57150" lvl="1" indent="-57150" defTabSz="488950">
              <a:lnSpc>
                <a:spcPct val="90000"/>
              </a:lnSpc>
              <a:spcAft>
                <a:spcPct val="15000"/>
              </a:spcAft>
              <a:buChar char="••"/>
              <a:defRPr sz="1100">
                <a:solidFill>
                  <a:schemeClr val="lt1"/>
                </a:solidFill>
                <a:latin typeface="+mn-lt"/>
              </a:defRPr>
            </a:lvl2pPr>
            <a:lvl3pPr>
              <a:defRPr>
                <a:solidFill>
                  <a:schemeClr val="lt1"/>
                </a:solidFill>
                <a:latin typeface="+mn-lt"/>
              </a:defRPr>
            </a:lvl3pPr>
            <a:lvl4pPr>
              <a:defRPr>
                <a:solidFill>
                  <a:schemeClr val="lt1"/>
                </a:solidFill>
                <a:latin typeface="+mn-lt"/>
              </a:defRPr>
            </a:lvl4pPr>
            <a:lvl5pPr>
              <a:defRPr>
                <a:solidFill>
                  <a:schemeClr val="lt1"/>
                </a:solidFill>
                <a:latin typeface="+mn-lt"/>
              </a:defRPr>
            </a:lvl5pPr>
            <a:lvl6pPr>
              <a:defRPr>
                <a:solidFill>
                  <a:schemeClr val="lt1"/>
                </a:solidFill>
                <a:latin typeface="+mn-lt"/>
              </a:defRPr>
            </a:lvl6pPr>
            <a:lvl7pPr>
              <a:defRPr>
                <a:solidFill>
                  <a:schemeClr val="lt1"/>
                </a:solidFill>
                <a:latin typeface="+mn-lt"/>
              </a:defRPr>
            </a:lvl7pPr>
            <a:lvl8pPr>
              <a:defRPr>
                <a:solidFill>
                  <a:schemeClr val="lt1"/>
                </a:solidFill>
                <a:latin typeface="+mn-lt"/>
              </a:defRPr>
            </a:lvl8pPr>
            <a:lvl9pPr>
              <a:defRPr>
                <a:solidFill>
                  <a:schemeClr val="lt1"/>
                </a:solidFill>
                <a:latin typeface="+mn-lt"/>
              </a:defRPr>
            </a:lvl9pPr>
          </a:lstStyle>
          <a:p>
            <a:pPr algn="ctr">
              <a:defRPr/>
            </a:pPr>
            <a:r>
              <a:rPr lang="en-GB" sz="1200" dirty="0" smtClean="0">
                <a:solidFill>
                  <a:schemeClr val="tx1"/>
                </a:solidFill>
              </a:rPr>
              <a:t>Collaborative Development to consider detailed implementation</a:t>
            </a:r>
          </a:p>
        </p:txBody>
      </p:sp>
      <p:sp>
        <p:nvSpPr>
          <p:cNvPr id="42" name="Text Box 7"/>
          <p:cNvSpPr txBox="1">
            <a:spLocks noChangeArrowheads="1"/>
          </p:cNvSpPr>
          <p:nvPr/>
        </p:nvSpPr>
        <p:spPr bwMode="auto">
          <a:xfrm>
            <a:off x="3979372" y="4149080"/>
            <a:ext cx="1456724" cy="858075"/>
          </a:xfrm>
          <a:prstGeom prst="rect">
            <a:avLst/>
          </a:prstGeom>
          <a:solidFill>
            <a:srgbClr val="00B0F0"/>
          </a:solidFill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lIns="53340" tIns="53340" rIns="53340" bIns="53340" spcCol="1270"/>
          <a:lstStyle>
            <a:defPPr>
              <a:defRPr lang="en-US"/>
            </a:defPPr>
            <a:lvl1pPr lvl="0" algn="ctr" defTabSz="622300">
              <a:lnSpc>
                <a:spcPct val="90000"/>
              </a:lnSpc>
              <a:spcAft>
                <a:spcPct val="35000"/>
              </a:spcAft>
              <a:defRPr sz="1200">
                <a:solidFill>
                  <a:schemeClr val="tx1"/>
                </a:solidFill>
              </a:defRPr>
            </a:lvl1pPr>
            <a:lvl2pPr marL="57150" lvl="1" indent="-57150" defTabSz="488950">
              <a:lnSpc>
                <a:spcPct val="90000"/>
              </a:lnSpc>
              <a:spcAft>
                <a:spcPct val="15000"/>
              </a:spcAft>
              <a:buChar char="••"/>
              <a:defRPr sz="1100"/>
            </a:lvl2pPr>
          </a:lstStyle>
          <a:p>
            <a:pPr>
              <a:defRPr/>
            </a:pPr>
            <a:r>
              <a:rPr lang="en-GB" dirty="0"/>
              <a:t>DECC policy development (with industry engagement) </a:t>
            </a:r>
          </a:p>
        </p:txBody>
      </p:sp>
      <p:sp>
        <p:nvSpPr>
          <p:cNvPr id="43" name="Text Box 7"/>
          <p:cNvSpPr txBox="1">
            <a:spLocks noChangeArrowheads="1"/>
          </p:cNvSpPr>
          <p:nvPr/>
        </p:nvSpPr>
        <p:spPr bwMode="auto">
          <a:xfrm>
            <a:off x="3979372" y="5007155"/>
            <a:ext cx="1456723" cy="807695"/>
          </a:xfrm>
          <a:prstGeom prst="rect">
            <a:avLst/>
          </a:prstGeom>
          <a:solidFill>
            <a:srgbClr val="92D050"/>
          </a:solidFill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lIns="53340" tIns="53340" rIns="53340" bIns="53340" spcCol="1270"/>
          <a:lstStyle>
            <a:defPPr>
              <a:defRPr lang="en-GB"/>
            </a:defPPr>
            <a:lvl1pPr lvl="0" defTabSz="622300">
              <a:lnSpc>
                <a:spcPct val="90000"/>
              </a:lnSpc>
              <a:spcAft>
                <a:spcPct val="35000"/>
              </a:spcAft>
              <a:defRPr sz="1400">
                <a:solidFill>
                  <a:schemeClr val="lt1"/>
                </a:solidFill>
                <a:latin typeface="+mn-lt"/>
              </a:defRPr>
            </a:lvl1pPr>
            <a:lvl2pPr marL="57150" lvl="1" indent="-57150" defTabSz="488950">
              <a:lnSpc>
                <a:spcPct val="90000"/>
              </a:lnSpc>
              <a:spcAft>
                <a:spcPct val="15000"/>
              </a:spcAft>
              <a:buChar char="••"/>
              <a:defRPr sz="1100">
                <a:solidFill>
                  <a:schemeClr val="lt1"/>
                </a:solidFill>
                <a:latin typeface="+mn-lt"/>
              </a:defRPr>
            </a:lvl2pPr>
            <a:lvl3pPr>
              <a:defRPr>
                <a:solidFill>
                  <a:schemeClr val="lt1"/>
                </a:solidFill>
                <a:latin typeface="+mn-lt"/>
              </a:defRPr>
            </a:lvl3pPr>
            <a:lvl4pPr>
              <a:defRPr>
                <a:solidFill>
                  <a:schemeClr val="lt1"/>
                </a:solidFill>
                <a:latin typeface="+mn-lt"/>
              </a:defRPr>
            </a:lvl4pPr>
            <a:lvl5pPr>
              <a:defRPr>
                <a:solidFill>
                  <a:schemeClr val="lt1"/>
                </a:solidFill>
                <a:latin typeface="+mn-lt"/>
              </a:defRPr>
            </a:lvl5pPr>
            <a:lvl6pPr>
              <a:defRPr>
                <a:solidFill>
                  <a:schemeClr val="lt1"/>
                </a:solidFill>
                <a:latin typeface="+mn-lt"/>
              </a:defRPr>
            </a:lvl6pPr>
            <a:lvl7pPr>
              <a:defRPr>
                <a:solidFill>
                  <a:schemeClr val="lt1"/>
                </a:solidFill>
                <a:latin typeface="+mn-lt"/>
              </a:defRPr>
            </a:lvl7pPr>
            <a:lvl8pPr>
              <a:defRPr>
                <a:solidFill>
                  <a:schemeClr val="lt1"/>
                </a:solidFill>
                <a:latin typeface="+mn-lt"/>
              </a:defRPr>
            </a:lvl8pPr>
            <a:lvl9pPr>
              <a:defRPr>
                <a:solidFill>
                  <a:schemeClr val="lt1"/>
                </a:solidFill>
                <a:latin typeface="+mn-lt"/>
              </a:defRPr>
            </a:lvl9pPr>
          </a:lstStyle>
          <a:p>
            <a:pPr algn="ctr">
              <a:defRPr/>
            </a:pPr>
            <a:r>
              <a:rPr lang="en-GB" sz="1200" dirty="0" smtClean="0">
                <a:solidFill>
                  <a:schemeClr val="tx1"/>
                </a:solidFill>
              </a:rPr>
              <a:t>Collaborative Development to consider detailed implementation</a:t>
            </a:r>
          </a:p>
        </p:txBody>
      </p:sp>
      <p:sp>
        <p:nvSpPr>
          <p:cNvPr id="44" name="Text Box 7"/>
          <p:cNvSpPr txBox="1">
            <a:spLocks noChangeArrowheads="1"/>
          </p:cNvSpPr>
          <p:nvPr/>
        </p:nvSpPr>
        <p:spPr bwMode="auto">
          <a:xfrm>
            <a:off x="2506737" y="4164687"/>
            <a:ext cx="1447696" cy="858075"/>
          </a:xfrm>
          <a:prstGeom prst="rect">
            <a:avLst/>
          </a:prstGeom>
          <a:solidFill>
            <a:srgbClr val="00B0F0"/>
          </a:solidFill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lIns="53340" tIns="53340" rIns="53340" bIns="53340" spcCol="1270"/>
          <a:lstStyle>
            <a:defPPr>
              <a:defRPr lang="en-US"/>
            </a:defPPr>
            <a:lvl1pPr lvl="0" algn="ctr" defTabSz="622300">
              <a:lnSpc>
                <a:spcPct val="90000"/>
              </a:lnSpc>
              <a:spcAft>
                <a:spcPct val="35000"/>
              </a:spcAft>
              <a:defRPr sz="1200">
                <a:solidFill>
                  <a:schemeClr val="tx1"/>
                </a:solidFill>
              </a:defRPr>
            </a:lvl1pPr>
            <a:lvl2pPr marL="57150" lvl="1" indent="-57150" defTabSz="488950">
              <a:lnSpc>
                <a:spcPct val="90000"/>
              </a:lnSpc>
              <a:spcAft>
                <a:spcPct val="15000"/>
              </a:spcAft>
              <a:buChar char="••"/>
              <a:defRPr sz="1100"/>
            </a:lvl2pPr>
          </a:lstStyle>
          <a:p>
            <a:pPr>
              <a:defRPr/>
            </a:pPr>
            <a:r>
              <a:rPr lang="en-GB" dirty="0"/>
              <a:t>DECC policy development (with industry engagement) </a:t>
            </a:r>
          </a:p>
        </p:txBody>
      </p:sp>
      <p:sp>
        <p:nvSpPr>
          <p:cNvPr id="45" name="Text Box 7"/>
          <p:cNvSpPr txBox="1">
            <a:spLocks noChangeArrowheads="1"/>
          </p:cNvSpPr>
          <p:nvPr/>
        </p:nvSpPr>
        <p:spPr bwMode="auto">
          <a:xfrm>
            <a:off x="2506738" y="5022763"/>
            <a:ext cx="1439494" cy="792088"/>
          </a:xfrm>
          <a:prstGeom prst="rect">
            <a:avLst/>
          </a:prstGeom>
          <a:solidFill>
            <a:srgbClr val="92D050"/>
          </a:solidFill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lIns="53340" tIns="53340" rIns="53340" bIns="53340" spcCol="1270"/>
          <a:lstStyle>
            <a:defPPr>
              <a:defRPr lang="en-GB"/>
            </a:defPPr>
            <a:lvl1pPr lvl="0" defTabSz="622300">
              <a:lnSpc>
                <a:spcPct val="90000"/>
              </a:lnSpc>
              <a:spcAft>
                <a:spcPct val="35000"/>
              </a:spcAft>
              <a:defRPr sz="1400">
                <a:solidFill>
                  <a:schemeClr val="lt1"/>
                </a:solidFill>
                <a:latin typeface="+mn-lt"/>
              </a:defRPr>
            </a:lvl1pPr>
            <a:lvl2pPr marL="57150" lvl="1" indent="-57150" defTabSz="488950">
              <a:lnSpc>
                <a:spcPct val="90000"/>
              </a:lnSpc>
              <a:spcAft>
                <a:spcPct val="15000"/>
              </a:spcAft>
              <a:buChar char="••"/>
              <a:defRPr sz="1100">
                <a:solidFill>
                  <a:schemeClr val="lt1"/>
                </a:solidFill>
                <a:latin typeface="+mn-lt"/>
              </a:defRPr>
            </a:lvl2pPr>
            <a:lvl3pPr>
              <a:defRPr>
                <a:solidFill>
                  <a:schemeClr val="lt1"/>
                </a:solidFill>
                <a:latin typeface="+mn-lt"/>
              </a:defRPr>
            </a:lvl3pPr>
            <a:lvl4pPr>
              <a:defRPr>
                <a:solidFill>
                  <a:schemeClr val="lt1"/>
                </a:solidFill>
                <a:latin typeface="+mn-lt"/>
              </a:defRPr>
            </a:lvl4pPr>
            <a:lvl5pPr>
              <a:defRPr>
                <a:solidFill>
                  <a:schemeClr val="lt1"/>
                </a:solidFill>
                <a:latin typeface="+mn-lt"/>
              </a:defRPr>
            </a:lvl5pPr>
            <a:lvl6pPr>
              <a:defRPr>
                <a:solidFill>
                  <a:schemeClr val="lt1"/>
                </a:solidFill>
                <a:latin typeface="+mn-lt"/>
              </a:defRPr>
            </a:lvl6pPr>
            <a:lvl7pPr>
              <a:defRPr>
                <a:solidFill>
                  <a:schemeClr val="lt1"/>
                </a:solidFill>
                <a:latin typeface="+mn-lt"/>
              </a:defRPr>
            </a:lvl7pPr>
            <a:lvl8pPr>
              <a:defRPr>
                <a:solidFill>
                  <a:schemeClr val="lt1"/>
                </a:solidFill>
                <a:latin typeface="+mn-lt"/>
              </a:defRPr>
            </a:lvl8pPr>
            <a:lvl9pPr>
              <a:defRPr>
                <a:solidFill>
                  <a:schemeClr val="lt1"/>
                </a:solidFill>
                <a:latin typeface="+mn-lt"/>
              </a:defRPr>
            </a:lvl9pPr>
          </a:lstStyle>
          <a:p>
            <a:pPr algn="ctr">
              <a:defRPr/>
            </a:pPr>
            <a:r>
              <a:rPr lang="en-GB" sz="1200" dirty="0" smtClean="0">
                <a:solidFill>
                  <a:schemeClr val="tx1"/>
                </a:solidFill>
              </a:rPr>
              <a:t>Collaborative Development to consider detailed implementation</a:t>
            </a:r>
          </a:p>
        </p:txBody>
      </p:sp>
    </p:spTree>
    <p:extLst>
      <p:ext uri="{BB962C8B-B14F-4D97-AF65-F5344CB8AC3E}">
        <p14:creationId xmlns:p14="http://schemas.microsoft.com/office/powerpoint/2010/main" val="52793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>
          <a:xfrm>
            <a:off x="900112" y="1844674"/>
            <a:ext cx="7416303" cy="4680670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67544" y="332656"/>
            <a:ext cx="5400675" cy="504825"/>
          </a:xfrm>
        </p:spPr>
        <p:txBody>
          <a:bodyPr/>
          <a:lstStyle/>
          <a:p>
            <a:r>
              <a:rPr lang="en-GB" dirty="0" smtClean="0"/>
              <a:t>8. Sample </a:t>
            </a:r>
            <a:r>
              <a:rPr lang="en-GB" dirty="0" smtClean="0"/>
              <a:t>process map </a:t>
            </a:r>
            <a:r>
              <a:rPr lang="en-GB" dirty="0" smtClean="0"/>
              <a:t>(excerpt) </a:t>
            </a:r>
            <a:endParaRPr lang="en-GB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772816"/>
            <a:ext cx="8831918" cy="44281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92959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cc_ppt_template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5442</TotalTime>
  <Words>875</Words>
  <Application>Microsoft Office PowerPoint</Application>
  <PresentationFormat>On-screen Show (4:3)</PresentationFormat>
  <Paragraphs>163</Paragraphs>
  <Slides>10</Slides>
  <Notes>10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decc_ppt_template</vt:lpstr>
      <vt:lpstr>CfD Collaborative Development workshops</vt:lpstr>
      <vt:lpstr>1. CfD collaborative development </vt:lpstr>
      <vt:lpstr>2. Process mapping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8. Sample process map (excerpt) </vt:lpstr>
      <vt:lpstr>PowerPoint Presentation</vt:lpstr>
    </vt:vector>
  </TitlesOfParts>
  <Company>DECC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CLICK TO ADD TITLE</dc:title>
  <dc:creator>Clark Stephen (Energy Markets &amp; Networks)</dc:creator>
  <cp:lastModifiedBy>Mills Steven (Energy Markets and Networks)</cp:lastModifiedBy>
  <cp:revision>202</cp:revision>
  <cp:lastPrinted>2013-08-08T07:59:14Z</cp:lastPrinted>
  <dcterms:created xsi:type="dcterms:W3CDTF">2013-02-20T10:58:30Z</dcterms:created>
  <dcterms:modified xsi:type="dcterms:W3CDTF">2013-08-08T09:03:31Z</dcterms:modified>
</cp:coreProperties>
</file>